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8.xml" ContentType="application/vnd.openxmlformats-officedocument.presentationml.tags+xml"/>
  <Override PartName="/ppt/notesSlides/notesSlide19.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20.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6.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28.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314" r:id="rId2"/>
    <p:sldId id="335" r:id="rId3"/>
    <p:sldId id="260" r:id="rId4"/>
    <p:sldId id="338" r:id="rId5"/>
    <p:sldId id="358" r:id="rId6"/>
    <p:sldId id="359" r:id="rId7"/>
    <p:sldId id="387" r:id="rId8"/>
    <p:sldId id="363" r:id="rId9"/>
    <p:sldId id="364" r:id="rId10"/>
    <p:sldId id="362" r:id="rId11"/>
    <p:sldId id="365" r:id="rId12"/>
    <p:sldId id="366" r:id="rId13"/>
    <p:sldId id="367" r:id="rId14"/>
    <p:sldId id="344" r:id="rId15"/>
    <p:sldId id="343" r:id="rId16"/>
    <p:sldId id="345" r:id="rId17"/>
    <p:sldId id="346" r:id="rId18"/>
    <p:sldId id="351" r:id="rId19"/>
    <p:sldId id="352" r:id="rId20"/>
    <p:sldId id="350" r:id="rId21"/>
    <p:sldId id="353" r:id="rId22"/>
    <p:sldId id="354" r:id="rId23"/>
    <p:sldId id="356" r:id="rId24"/>
    <p:sldId id="355" r:id="rId25"/>
    <p:sldId id="347" r:id="rId26"/>
    <p:sldId id="388" r:id="rId27"/>
    <p:sldId id="369" r:id="rId28"/>
    <p:sldId id="371" r:id="rId29"/>
    <p:sldId id="325" r:id="rId30"/>
    <p:sldId id="329" r:id="rId31"/>
    <p:sldId id="318"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A3FCDD8-8CF1-40B3-AFE4-5E078AE0EBCA}">
          <p14:sldIdLst>
            <p14:sldId id="314"/>
            <p14:sldId id="335"/>
            <p14:sldId id="260"/>
            <p14:sldId id="338"/>
            <p14:sldId id="358"/>
            <p14:sldId id="359"/>
            <p14:sldId id="387"/>
            <p14:sldId id="363"/>
            <p14:sldId id="364"/>
            <p14:sldId id="362"/>
            <p14:sldId id="365"/>
            <p14:sldId id="366"/>
            <p14:sldId id="367"/>
            <p14:sldId id="344"/>
            <p14:sldId id="343"/>
            <p14:sldId id="345"/>
            <p14:sldId id="346"/>
            <p14:sldId id="351"/>
            <p14:sldId id="352"/>
            <p14:sldId id="350"/>
            <p14:sldId id="353"/>
            <p14:sldId id="354"/>
            <p14:sldId id="356"/>
            <p14:sldId id="355"/>
            <p14:sldId id="347"/>
            <p14:sldId id="388"/>
            <p14:sldId id="369"/>
            <p14:sldId id="371"/>
            <p14:sldId id="325"/>
            <p14:sldId id="329"/>
            <p14:sldId id="318"/>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n" initials="B"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A678"/>
    <a:srgbClr val="E7D4AD"/>
    <a:srgbClr val="4CBFA8"/>
    <a:srgbClr val="626A75"/>
    <a:srgbClr val="EFEFF3"/>
    <a:srgbClr val="3F434F"/>
    <a:srgbClr val="1A1B10"/>
    <a:srgbClr val="E7E7EF"/>
    <a:srgbClr val="131927"/>
    <a:srgbClr val="1313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61" autoAdjust="0"/>
    <p:restoredTop sz="95316" autoAdjust="0"/>
  </p:normalViewPr>
  <p:slideViewPr>
    <p:cSldViewPr showGuides="1">
      <p:cViewPr varScale="1">
        <p:scale>
          <a:sx n="109" d="100"/>
          <a:sy n="109" d="100"/>
        </p:scale>
        <p:origin x="-942" y="-78"/>
      </p:cViewPr>
      <p:guideLst>
        <p:guide orient="horz" pos="2915"/>
        <p:guide pos="7156"/>
        <p:guide pos="516"/>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85EF35-85AC-4C07-A962-8A52BC33C64A}" type="datetimeFigureOut">
              <a:rPr lang="zh-CN" altLang="en-US" smtClean="0"/>
              <a:t>2020/8/19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1442ED-A1A8-4F8F-82DC-A711EEEB3CCE}" type="slidenum">
              <a:rPr lang="zh-CN" altLang="en-US" smtClean="0"/>
              <a:t>‹#›</a:t>
            </a:fld>
            <a:endParaRPr lang="zh-CN" altLang="en-US"/>
          </a:p>
        </p:txBody>
      </p:sp>
    </p:spTree>
    <p:extLst>
      <p:ext uri="{BB962C8B-B14F-4D97-AF65-F5344CB8AC3E}">
        <p14:creationId xmlns:p14="http://schemas.microsoft.com/office/powerpoint/2010/main" val="2342458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富商大贾的</a:t>
            </a:r>
          </a:p>
        </p:txBody>
      </p:sp>
      <p:sp>
        <p:nvSpPr>
          <p:cNvPr id="4" name="灯片编号占位符 3"/>
          <p:cNvSpPr>
            <a:spLocks noGrp="1"/>
          </p:cNvSpPr>
          <p:nvPr>
            <p:ph type="sldNum" sz="quarter" idx="10"/>
          </p:nvPr>
        </p:nvSpPr>
        <p:spPr/>
        <p:txBody>
          <a:bodyPr/>
          <a:lstStyle/>
          <a:p>
            <a:fld id="{C31442ED-A1A8-4F8F-82DC-A711EEEB3CC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1442ED-A1A8-4F8F-82DC-A711EEEB3CCE}"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1442ED-A1A8-4F8F-82DC-A711EEEB3CCE}"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1442ED-A1A8-4F8F-82DC-A711EEEB3CCE}"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1442ED-A1A8-4F8F-82DC-A711EEEB3CCE}"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1442ED-A1A8-4F8F-82DC-A711EEEB3CCE}"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1442ED-A1A8-4F8F-82DC-A711EEEB3CCE}"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1442ED-A1A8-4F8F-82DC-A711EEEB3CCE}"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1442ED-A1A8-4F8F-82DC-A711EEEB3CCE}"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1442ED-A1A8-4F8F-82DC-A711EEEB3CCE}"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1442ED-A1A8-4F8F-82DC-A711EEEB3CCE}"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1442ED-A1A8-4F8F-82DC-A711EEEB3CCE}"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1442ED-A1A8-4F8F-82DC-A711EEEB3CCE}"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1442ED-A1A8-4F8F-82DC-A711EEEB3CCE}"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1442ED-A1A8-4F8F-82DC-A711EEEB3CCE}"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1442ED-A1A8-4F8F-82DC-A711EEEB3CCE}"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1442ED-A1A8-4F8F-82DC-A711EEEB3CCE}"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1442ED-A1A8-4F8F-82DC-A711EEEB3CCE}"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1442ED-A1A8-4F8F-82DC-A711EEEB3CCE}"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1442ED-A1A8-4F8F-82DC-A711EEEB3CCE}"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1442ED-A1A8-4F8F-82DC-A711EEEB3CCE}" type="slidenum">
              <a:rPr lang="zh-CN" altLang="en-US" smtClean="0"/>
              <a:t>29</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1442ED-A1A8-4F8F-82DC-A711EEEB3CCE}" type="slidenum">
              <a:rPr lang="zh-CN" altLang="en-US" smtClean="0"/>
              <a:t>30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1442ED-A1A8-4F8F-82DC-A711EEEB3CCE}"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1442ED-A1A8-4F8F-82DC-A711EEEB3CCE}" type="slidenum">
              <a:rPr lang="zh-CN" altLang="en-US" smtClean="0"/>
              <a:t>31</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1442ED-A1A8-4F8F-82DC-A711EEEB3CCE}"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1442ED-A1A8-4F8F-82DC-A711EEEB3CCE}"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1442ED-A1A8-4F8F-82DC-A711EEEB3CCE}"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1442ED-A1A8-4F8F-82DC-A711EEEB3CCE}"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1442ED-A1A8-4F8F-82DC-A711EEEB3CCE}"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1442ED-A1A8-4F8F-82DC-A711EEEB3CCE}"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22116BA-220B-4462-91CC-593CE5A9A9E4}" type="datetimeFigureOut">
              <a:rPr lang="zh-CN" altLang="en-US" smtClean="0"/>
              <a:t>2020/8/19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24BE447-FE56-419E-8B7D-ACBE0E5CC8BF}"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22116BA-220B-4462-91CC-593CE5A9A9E4}" type="datetimeFigureOut">
              <a:rPr lang="zh-CN" altLang="en-US" smtClean="0"/>
              <a:t>2020/8/19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24BE447-FE56-419E-8B7D-ACBE0E5CC8BF}"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22116BA-220B-4462-91CC-593CE5A9A9E4}" type="datetimeFigureOut">
              <a:rPr lang="zh-CN" altLang="en-US" smtClean="0"/>
              <a:t>2020/8/19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24BE447-FE56-419E-8B7D-ACBE0E5CC8BF}"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22116BA-220B-4462-91CC-593CE5A9A9E4}" type="datetimeFigureOut">
              <a:rPr lang="zh-CN" altLang="en-US" smtClean="0"/>
              <a:t>2020/8/19</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024BE447-FE56-419E-8B7D-ACBE0E5CC8BF}" type="slidenum">
              <a:rPr lang="zh-CN" altLang="en-US" smtClean="0"/>
              <a:t>‹#›</a:t>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22116BA-220B-4462-91CC-593CE5A9A9E4}" type="datetimeFigureOut">
              <a:rPr lang="zh-CN" altLang="en-US" smtClean="0"/>
              <a:t>2020/8/19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24BE447-FE56-419E-8B7D-ACBE0E5CC8BF}"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22116BA-220B-4462-91CC-593CE5A9A9E4}" type="datetimeFigureOut">
              <a:rPr lang="zh-CN" altLang="en-US" smtClean="0"/>
              <a:t>2020/8/19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24BE447-FE56-419E-8B7D-ACBE0E5CC8B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22116BA-220B-4462-91CC-593CE5A9A9E4}" type="datetimeFigureOut">
              <a:rPr lang="zh-CN" altLang="en-US" smtClean="0"/>
              <a:t>2020/8/19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24BE447-FE56-419E-8B7D-ACBE0E5CC8BF}"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22116BA-220B-4462-91CC-593CE5A9A9E4}" type="datetimeFigureOut">
              <a:rPr lang="zh-CN" altLang="en-US" smtClean="0"/>
              <a:t>2020/8/19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24BE447-FE56-419E-8B7D-ACBE0E5CC8BF}"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22116BA-220B-4462-91CC-593CE5A9A9E4}" type="datetimeFigureOut">
              <a:rPr lang="zh-CN" altLang="en-US" smtClean="0"/>
              <a:t>2020/8/19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24BE447-FE56-419E-8B7D-ACBE0E5CC8BF}"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22116BA-220B-4462-91CC-593CE5A9A9E4}" type="datetimeFigureOut">
              <a:rPr lang="zh-CN" altLang="en-US" smtClean="0"/>
              <a:t>2020/8/19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24BE447-FE56-419E-8B7D-ACBE0E5CC8B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22116BA-220B-4462-91CC-593CE5A9A9E4}" type="datetimeFigureOut">
              <a:rPr lang="zh-CN" altLang="en-US" smtClean="0"/>
              <a:t>2020/8/19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24BE447-FE56-419E-8B7D-ACBE0E5CC8BF}"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华文黑体" charset="-122"/>
                <a:ea typeface="华文黑体" charset="-122"/>
              </a:defRPr>
            </a:lvl1pPr>
          </a:lstStyle>
          <a:p>
            <a:fld id="{122116BA-220B-4462-91CC-593CE5A9A9E4}" type="datetimeFigureOut">
              <a:rPr lang="zh-CN" altLang="en-US" smtClean="0"/>
              <a:t>2020/8/19</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华文黑体" charset="-122"/>
                <a:ea typeface="华文黑体"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华文黑体" charset="-122"/>
                <a:ea typeface="华文黑体" charset="-122"/>
              </a:defRPr>
            </a:lvl1pPr>
          </a:lstStyle>
          <a:p>
            <a:fld id="{024BE447-FE56-419E-8B7D-ACBE0E5CC8BF}"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华文黑体" charset="-122"/>
          <a:ea typeface="华文黑体"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华文黑体" charset="-122"/>
          <a:ea typeface="华文黑体"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华文黑体" charset="-122"/>
          <a:ea typeface="华文黑体"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华文黑体" charset="-122"/>
          <a:ea typeface="华文黑体"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华文黑体" charset="-122"/>
          <a:ea typeface="华文黑体"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华文黑体" charset="-122"/>
          <a:ea typeface="华文黑体"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5.jpe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3.png"/><Relationship Id="rId5" Type="http://schemas.openxmlformats.org/officeDocument/2006/relationships/tags" Target="../tags/tag5.xml"/><Relationship Id="rId10" Type="http://schemas.openxmlformats.org/officeDocument/2006/relationships/image" Target="../media/image2.png"/><Relationship Id="rId4" Type="http://schemas.openxmlformats.org/officeDocument/2006/relationships/tags" Target="../tags/tag4.xml"/><Relationship Id="rId9"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21.xml"/><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3.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5.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7.xml"/></Relationships>
</file>

<file path=ppt/slides/_rels/slide29.xml.rels><?xml version="1.0" encoding="UTF-8" standalone="yes"?>
<Relationships xmlns="http://schemas.openxmlformats.org/package/2006/relationships"><Relationship Id="rId3" Type="http://schemas.openxmlformats.org/officeDocument/2006/relationships/tags" Target="../tags/tag20.xml"/><Relationship Id="rId7" Type="http://schemas.openxmlformats.org/officeDocument/2006/relationships/image" Target="../media/image3.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notesSlide" Target="../notesSlides/notesSlide28.xml"/><Relationship Id="rId5" Type="http://schemas.openxmlformats.org/officeDocument/2006/relationships/slideLayout" Target="../slideLayouts/slideLayout2.xml"/><Relationship Id="rId4" Type="http://schemas.openxmlformats.org/officeDocument/2006/relationships/tags" Target="../tags/tag21.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8" Type="http://schemas.openxmlformats.org/officeDocument/2006/relationships/tags" Target="../tags/tag29.xml"/><Relationship Id="rId3" Type="http://schemas.openxmlformats.org/officeDocument/2006/relationships/tags" Target="../tags/tag24.xml"/><Relationship Id="rId7" Type="http://schemas.openxmlformats.org/officeDocument/2006/relationships/tags" Target="../tags/tag28.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image" Target="../media/image3.png"/><Relationship Id="rId5" Type="http://schemas.openxmlformats.org/officeDocument/2006/relationships/tags" Target="../tags/tag26.xml"/><Relationship Id="rId10" Type="http://schemas.openxmlformats.org/officeDocument/2006/relationships/notesSlide" Target="../notesSlides/notesSlide29.xml"/><Relationship Id="rId4" Type="http://schemas.openxmlformats.org/officeDocument/2006/relationships/tags" Target="../tags/tag25.xml"/><Relationship Id="rId9"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F3"/>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41"/>
            <a:ext cx="12192000" cy="6858000"/>
          </a:xfrm>
          <a:prstGeom prst="rect">
            <a:avLst/>
          </a:prstGeom>
        </p:spPr>
      </p:pic>
      <p:sp>
        <p:nvSpPr>
          <p:cNvPr id="8" name="文本框 7"/>
          <p:cNvSpPr txBox="1"/>
          <p:nvPr/>
        </p:nvSpPr>
        <p:spPr>
          <a:xfrm>
            <a:off x="695400" y="404664"/>
            <a:ext cx="4176464" cy="276999"/>
          </a:xfrm>
          <a:prstGeom prst="rect">
            <a:avLst/>
          </a:prstGeom>
          <a:noFill/>
        </p:spPr>
        <p:txBody>
          <a:bodyPr wrap="square" rtlCol="0">
            <a:spAutoFit/>
          </a:bodyPr>
          <a:lstStyle/>
          <a:p>
            <a:r>
              <a:rPr kumimoji="1" lang="en-US" altLang="zh-CN" sz="1200" dirty="0">
                <a:solidFill>
                  <a:srgbClr val="E7D4AD"/>
                </a:solidFill>
                <a:latin typeface="OPPOSans" pitchFamily="18" charset="-122"/>
                <a:ea typeface="OPPOSans" pitchFamily="18" charset="-122"/>
                <a:cs typeface="OPPOSans" pitchFamily="18" charset="-122"/>
              </a:rPr>
              <a:t>Smart</a:t>
            </a:r>
            <a:r>
              <a:rPr kumimoji="1" lang="zh-CN" altLang="en-US" sz="1200" dirty="0">
                <a:solidFill>
                  <a:srgbClr val="E7D4AD"/>
                </a:solidFill>
                <a:latin typeface="OPPOSans" pitchFamily="18" charset="-122"/>
                <a:ea typeface="OPPOSans" pitchFamily="18" charset="-122"/>
                <a:cs typeface="OPPOSans" pitchFamily="18" charset="-122"/>
              </a:rPr>
              <a:t> </a:t>
            </a:r>
            <a:r>
              <a:rPr kumimoji="1" lang="en-US" altLang="zh-CN" sz="1200" dirty="0">
                <a:solidFill>
                  <a:srgbClr val="E7D4AD"/>
                </a:solidFill>
                <a:latin typeface="OPPOSans" pitchFamily="18" charset="-122"/>
                <a:ea typeface="OPPOSans" pitchFamily="18" charset="-122"/>
                <a:cs typeface="OPPOSans" pitchFamily="18" charset="-122"/>
              </a:rPr>
              <a:t>home</a:t>
            </a:r>
            <a:r>
              <a:rPr kumimoji="1" lang="zh-CN" altLang="en-US" sz="1200" dirty="0">
                <a:solidFill>
                  <a:srgbClr val="E7D4AD"/>
                </a:solidFill>
                <a:latin typeface="OPPOSans" pitchFamily="18" charset="-122"/>
                <a:ea typeface="OPPOSans" pitchFamily="18" charset="-122"/>
                <a:cs typeface="OPPOSans" pitchFamily="18" charset="-122"/>
              </a:rPr>
              <a:t> </a:t>
            </a:r>
            <a:r>
              <a:rPr kumimoji="1" lang="en-US" altLang="zh-CN" sz="1200" dirty="0">
                <a:solidFill>
                  <a:srgbClr val="E7D4AD"/>
                </a:solidFill>
                <a:latin typeface="OPPOSans" pitchFamily="18" charset="-122"/>
                <a:ea typeface="OPPOSans" pitchFamily="18" charset="-122"/>
                <a:cs typeface="OPPOSans" pitchFamily="18" charset="-122"/>
              </a:rPr>
              <a:t>leading</a:t>
            </a:r>
            <a:r>
              <a:rPr kumimoji="1" lang="zh-CN" altLang="en-US" sz="1200" dirty="0">
                <a:solidFill>
                  <a:srgbClr val="E7D4AD"/>
                </a:solidFill>
                <a:latin typeface="OPPOSans" pitchFamily="18" charset="-122"/>
                <a:ea typeface="OPPOSans" pitchFamily="18" charset="-122"/>
                <a:cs typeface="OPPOSans" pitchFamily="18" charset="-122"/>
              </a:rPr>
              <a:t> </a:t>
            </a:r>
            <a:r>
              <a:rPr kumimoji="1" lang="en-US" altLang="zh-CN" sz="1200" dirty="0">
                <a:solidFill>
                  <a:srgbClr val="E7D4AD"/>
                </a:solidFill>
                <a:latin typeface="OPPOSans" pitchFamily="18" charset="-122"/>
                <a:ea typeface="OPPOSans" pitchFamily="18" charset="-122"/>
                <a:cs typeface="OPPOSans" pitchFamily="18" charset="-122"/>
              </a:rPr>
              <a:t>brand</a:t>
            </a:r>
            <a:endParaRPr kumimoji="1" lang="zh-CN" altLang="en-US" sz="1200" dirty="0">
              <a:solidFill>
                <a:srgbClr val="E7D4AD"/>
              </a:solidFill>
              <a:latin typeface="OPPOSans" pitchFamily="18" charset="-122"/>
              <a:ea typeface="OPPOSans" pitchFamily="18" charset="-122"/>
              <a:cs typeface="OPPOSans" pitchFamily="18" charset="-122"/>
            </a:endParaRPr>
          </a:p>
        </p:txBody>
      </p:sp>
      <p:sp>
        <p:nvSpPr>
          <p:cNvPr id="10" name="文本框 9"/>
          <p:cNvSpPr txBox="1"/>
          <p:nvPr/>
        </p:nvSpPr>
        <p:spPr>
          <a:xfrm>
            <a:off x="10560496" y="6027161"/>
            <a:ext cx="864096" cy="276999"/>
          </a:xfrm>
          <a:prstGeom prst="rect">
            <a:avLst/>
          </a:prstGeom>
          <a:noFill/>
        </p:spPr>
        <p:txBody>
          <a:bodyPr wrap="square" rtlCol="0">
            <a:spAutoFit/>
          </a:bodyPr>
          <a:lstStyle/>
          <a:p>
            <a:pPr algn="r"/>
            <a:r>
              <a:rPr kumimoji="1" lang="en-US" altLang="zh-CN" sz="1200" dirty="0">
                <a:solidFill>
                  <a:srgbClr val="E7D4AD"/>
                </a:solidFill>
                <a:latin typeface="OPPOSans" pitchFamily="18" charset="-122"/>
                <a:ea typeface="OPPOSans" pitchFamily="18" charset="-122"/>
                <a:cs typeface="OPPOSans" pitchFamily="18" charset="-122"/>
              </a:rPr>
              <a:t>2020</a:t>
            </a:r>
            <a:endParaRPr kumimoji="1" lang="zh-CN" altLang="en-US" sz="1200" dirty="0">
              <a:solidFill>
                <a:srgbClr val="E7D4AD"/>
              </a:solidFill>
              <a:latin typeface="OPPOSans" pitchFamily="18" charset="-122"/>
              <a:ea typeface="OPPOSans" pitchFamily="18" charset="-122"/>
              <a:cs typeface="OPPOSans" pitchFamily="18" charset="-122"/>
            </a:endParaRPr>
          </a:p>
        </p:txBody>
      </p:sp>
      <p:sp>
        <p:nvSpPr>
          <p:cNvPr id="11" name="文本框 10"/>
          <p:cNvSpPr txBox="1"/>
          <p:nvPr/>
        </p:nvSpPr>
        <p:spPr>
          <a:xfrm>
            <a:off x="3647728" y="2636912"/>
            <a:ext cx="8208912" cy="1415772"/>
          </a:xfrm>
          <a:prstGeom prst="rect">
            <a:avLst/>
          </a:prstGeom>
          <a:noFill/>
        </p:spPr>
        <p:txBody>
          <a:bodyPr wrap="square" rtlCol="0">
            <a:spAutoFit/>
          </a:bodyPr>
          <a:lstStyle/>
          <a:p>
            <a:pPr algn="r"/>
            <a:r>
              <a:rPr kumimoji="1" lang="zh-CN" altLang="en-US" sz="5400" b="1" dirty="0">
                <a:solidFill>
                  <a:schemeClr val="bg1"/>
                </a:solidFill>
                <a:latin typeface="OPPOSans Heavy" pitchFamily="18" charset="-122"/>
                <a:ea typeface="OPPOSans Heavy" pitchFamily="18" charset="-122"/>
                <a:cs typeface="OPPOSans Heavy" pitchFamily="18" charset="-122"/>
              </a:rPr>
              <a:t>职级体系与绩效目标管理</a:t>
            </a:r>
            <a:endParaRPr kumimoji="1" lang="en-US" altLang="zh-CN" sz="5400" b="1" dirty="0">
              <a:solidFill>
                <a:schemeClr val="bg1"/>
              </a:solidFill>
              <a:latin typeface="OPPOSans Heavy" pitchFamily="18" charset="-122"/>
              <a:ea typeface="OPPOSans Heavy" pitchFamily="18" charset="-122"/>
              <a:cs typeface="OPPOSans Heavy" pitchFamily="18" charset="-122"/>
            </a:endParaRPr>
          </a:p>
          <a:p>
            <a:pPr algn="r"/>
            <a:r>
              <a:rPr kumimoji="1" lang="en-US" altLang="zh-CN" sz="3200" dirty="0">
                <a:solidFill>
                  <a:srgbClr val="E7D4AD"/>
                </a:solidFill>
                <a:latin typeface="OPPOSans Heavy" pitchFamily="18" charset="-122"/>
                <a:ea typeface="OPPOSans Heavy" pitchFamily="18" charset="-122"/>
                <a:cs typeface="OPPOSans Heavy" pitchFamily="18" charset="-122"/>
              </a:rPr>
              <a:t>——</a:t>
            </a:r>
            <a:r>
              <a:rPr kumimoji="1" lang="zh-CN" altLang="en-US" sz="3200" dirty="0">
                <a:solidFill>
                  <a:srgbClr val="E7D4AD"/>
                </a:solidFill>
                <a:latin typeface="OPPOSans Heavy" pitchFamily="18" charset="-122"/>
                <a:ea typeface="OPPOSans Heavy" pitchFamily="18" charset="-122"/>
                <a:cs typeface="OPPOSans Heavy" pitchFamily="18" charset="-122"/>
              </a:rPr>
              <a:t>管理者角色转变分享</a:t>
            </a:r>
          </a:p>
        </p:txBody>
      </p:sp>
    </p:spTree>
  </p:cSld>
  <p:clrMapOvr>
    <a:masterClrMapping/>
  </p:clrMapOvr>
  <mc:AlternateContent xmlns:mc="http://schemas.openxmlformats.org/markup-compatibility/2006" xmlns:p14="http://schemas.microsoft.com/office/powerpoint/2010/main">
    <mc:Choice Requires="p14">
      <p:transition spd="slow" p14:dur="2000" advTm="3847"/>
    </mc:Choice>
    <mc:Fallback xmlns="">
      <p:transition spd="slow" advTm="3847"/>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92544" y="116632"/>
            <a:ext cx="1013088" cy="433951"/>
          </a:xfrm>
          <a:prstGeom prst="rect">
            <a:avLst/>
          </a:prstGeom>
        </p:spPr>
      </p:pic>
      <p:sp>
        <p:nvSpPr>
          <p:cNvPr id="9" name="矩形 8"/>
          <p:cNvSpPr/>
          <p:nvPr/>
        </p:nvSpPr>
        <p:spPr>
          <a:xfrm>
            <a:off x="153068" y="1070150"/>
            <a:ext cx="1334420" cy="5311178"/>
          </a:xfrm>
          <a:prstGeom prst="rect">
            <a:avLst/>
          </a:prstGeom>
          <a:solidFill>
            <a:srgbClr val="0CA678"/>
          </a:solidFill>
          <a:ln>
            <a:noFill/>
          </a:ln>
          <a:effectLst>
            <a:outerShdw blurRad="50800" dist="38100" dir="2700000" algn="tl" rotWithShape="0">
              <a:srgbClr val="0CA67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黑体" charset="-122"/>
              <a:ea typeface="华文黑体" charset="-122"/>
            </a:endParaRPr>
          </a:p>
        </p:txBody>
      </p:sp>
      <p:sp>
        <p:nvSpPr>
          <p:cNvPr id="10" name="文本框 2"/>
          <p:cNvSpPr txBox="1"/>
          <p:nvPr/>
        </p:nvSpPr>
        <p:spPr>
          <a:xfrm>
            <a:off x="153068" y="2566099"/>
            <a:ext cx="1334420" cy="2062103"/>
          </a:xfrm>
          <a:prstGeom prst="rect">
            <a:avLst/>
          </a:prstGeom>
          <a:noFill/>
        </p:spPr>
        <p:txBody>
          <a:bodyPr wrap="square" rtlCol="0">
            <a:spAutoFit/>
          </a:bodyPr>
          <a:lstStyle/>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岗位职责说明书</a:t>
            </a:r>
          </a:p>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胜任力模型</a:t>
            </a:r>
          </a:p>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培养体系 </a:t>
            </a:r>
            <a:endParaRPr lang="en-US"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职级体系</a:t>
            </a:r>
            <a:endParaRPr lang="en-US"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600" kern="100" dirty="0">
                <a:solidFill>
                  <a:schemeClr val="bg1">
                    <a:lumMod val="85000"/>
                  </a:schemeClr>
                </a:solidFill>
                <a:effectLst/>
                <a:latin typeface="等线" panose="02010600030101010101" pitchFamily="2" charset="-122"/>
                <a:ea typeface="等线" panose="02010600030101010101" pitchFamily="2" charset="-122"/>
                <a:cs typeface="Times New Roman" panose="02020603050405020304" pitchFamily="18" charset="0"/>
              </a:rPr>
              <a:t>绩效</a:t>
            </a:r>
          </a:p>
          <a:p>
            <a:pPr marL="285750" indent="-285750" algn="just">
              <a:buFont typeface="Arial" panose="020B0604020202020204" pitchFamily="34" charset="0"/>
              <a:buChar char="•"/>
            </a:pPr>
            <a:r>
              <a:rPr lang="zh-CN" altLang="zh-CN" sz="1600" kern="100" dirty="0">
                <a:solidFill>
                  <a:schemeClr val="bg1">
                    <a:lumMod val="85000"/>
                  </a:schemeClr>
                </a:solidFill>
                <a:effectLst/>
                <a:latin typeface="等线" panose="02010600030101010101" pitchFamily="2" charset="-122"/>
                <a:ea typeface="等线" panose="02010600030101010101" pitchFamily="2" charset="-122"/>
                <a:cs typeface="Times New Roman" panose="02020603050405020304" pitchFamily="18" charset="0"/>
              </a:rPr>
              <a:t>应用</a:t>
            </a:r>
            <a:endParaRPr lang="zh-CN" altLang="en-US" sz="1600" dirty="0">
              <a:solidFill>
                <a:schemeClr val="bg1">
                  <a:lumMod val="85000"/>
                </a:schemeClr>
              </a:solidFill>
              <a:latin typeface="幼圆" panose="02010509060101010101" pitchFamily="49" charset="-122"/>
              <a:ea typeface="幼圆" panose="02010509060101010101" pitchFamily="49" charset="-122"/>
            </a:endParaRPr>
          </a:p>
        </p:txBody>
      </p:sp>
      <p:sp>
        <p:nvSpPr>
          <p:cNvPr id="2" name="TextBox 1"/>
          <p:cNvSpPr txBox="1"/>
          <p:nvPr/>
        </p:nvSpPr>
        <p:spPr>
          <a:xfrm>
            <a:off x="3431704" y="2924944"/>
            <a:ext cx="6552728" cy="1754326"/>
          </a:xfrm>
          <a:prstGeom prst="rect">
            <a:avLst/>
          </a:prstGeom>
          <a:noFill/>
        </p:spPr>
        <p:txBody>
          <a:bodyPr wrap="square" rtlCol="0">
            <a:spAutoFit/>
          </a:bodyPr>
          <a:lstStyle/>
          <a:p>
            <a:r>
              <a:rPr lang="zh-CN" altLang="en-US" sz="3600" dirty="0" smtClean="0">
                <a:latin typeface="幼圆" panose="02010509060101010101" pitchFamily="49" charset="-122"/>
                <a:ea typeface="幼圆" panose="02010509060101010101" pitchFamily="49" charset="-122"/>
              </a:rPr>
              <a:t>根据业务情况制定符合当前员工以及团队成长的职级体系及晋升通道</a:t>
            </a:r>
            <a:endParaRPr lang="zh-CN" altLang="en-US" sz="3600" dirty="0" smtClean="0">
              <a:latin typeface="幼圆" panose="02010509060101010101" pitchFamily="49" charset="-122"/>
              <a:ea typeface="幼圆" panose="02010509060101010101" pitchFamily="49" charset="-122"/>
            </a:endParaRPr>
          </a:p>
        </p:txBody>
      </p:sp>
    </p:spTree>
  </p:cSld>
  <p:clrMapOvr>
    <a:masterClrMapping/>
  </p:clrMapOvr>
  <p:transition spd="slow" advTm="0">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92544" y="116632"/>
            <a:ext cx="1013088" cy="433951"/>
          </a:xfrm>
          <a:prstGeom prst="rect">
            <a:avLst/>
          </a:prstGeom>
        </p:spPr>
      </p:pic>
      <p:sp>
        <p:nvSpPr>
          <p:cNvPr id="9" name="矩形 8"/>
          <p:cNvSpPr/>
          <p:nvPr/>
        </p:nvSpPr>
        <p:spPr>
          <a:xfrm>
            <a:off x="153068" y="1070150"/>
            <a:ext cx="1334420" cy="5311178"/>
          </a:xfrm>
          <a:prstGeom prst="rect">
            <a:avLst/>
          </a:prstGeom>
          <a:solidFill>
            <a:srgbClr val="0CA678"/>
          </a:solidFill>
          <a:ln>
            <a:noFill/>
          </a:ln>
          <a:effectLst>
            <a:outerShdw blurRad="50800" dist="38100" dir="2700000" algn="tl" rotWithShape="0">
              <a:srgbClr val="0CA67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黑体" charset="-122"/>
              <a:ea typeface="华文黑体" charset="-122"/>
            </a:endParaRPr>
          </a:p>
        </p:txBody>
      </p:sp>
      <p:sp>
        <p:nvSpPr>
          <p:cNvPr id="10" name="文本框 2"/>
          <p:cNvSpPr txBox="1"/>
          <p:nvPr/>
        </p:nvSpPr>
        <p:spPr>
          <a:xfrm>
            <a:off x="153068" y="2566099"/>
            <a:ext cx="1334420" cy="2062103"/>
          </a:xfrm>
          <a:prstGeom prst="rect">
            <a:avLst/>
          </a:prstGeom>
          <a:noFill/>
        </p:spPr>
        <p:txBody>
          <a:bodyPr wrap="square" rtlCol="0">
            <a:spAutoFit/>
          </a:bodyPr>
          <a:lstStyle/>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岗位职责说明书</a:t>
            </a:r>
          </a:p>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胜任力模型</a:t>
            </a:r>
          </a:p>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培养体系 </a:t>
            </a:r>
            <a:endParaRPr lang="en-US"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职级体系</a:t>
            </a:r>
            <a:endParaRPr lang="en-US"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600" kern="100" dirty="0">
                <a:solidFill>
                  <a:schemeClr val="bg1">
                    <a:lumMod val="85000"/>
                  </a:schemeClr>
                </a:solidFill>
                <a:effectLst/>
                <a:latin typeface="等线" panose="02010600030101010101" pitchFamily="2" charset="-122"/>
                <a:ea typeface="等线" panose="02010600030101010101" pitchFamily="2" charset="-122"/>
                <a:cs typeface="Times New Roman" panose="02020603050405020304" pitchFamily="18" charset="0"/>
              </a:rPr>
              <a:t>绩效</a:t>
            </a:r>
          </a:p>
          <a:p>
            <a:pPr marL="285750" indent="-285750" algn="just">
              <a:buFont typeface="Arial" panose="020B0604020202020204" pitchFamily="34" charset="0"/>
              <a:buChar char="•"/>
            </a:pPr>
            <a:r>
              <a:rPr lang="zh-CN" altLang="zh-CN" sz="1600" kern="100" dirty="0">
                <a:solidFill>
                  <a:schemeClr val="bg1">
                    <a:lumMod val="85000"/>
                  </a:schemeClr>
                </a:solidFill>
                <a:effectLst/>
                <a:latin typeface="等线" panose="02010600030101010101" pitchFamily="2" charset="-122"/>
                <a:ea typeface="等线" panose="02010600030101010101" pitchFamily="2" charset="-122"/>
                <a:cs typeface="Times New Roman" panose="02020603050405020304" pitchFamily="18" charset="0"/>
              </a:rPr>
              <a:t>应用</a:t>
            </a:r>
            <a:endParaRPr lang="zh-CN" altLang="en-US" sz="1600" dirty="0">
              <a:solidFill>
                <a:schemeClr val="bg1">
                  <a:lumMod val="85000"/>
                </a:schemeClr>
              </a:solidFill>
              <a:latin typeface="幼圆" panose="02010509060101010101" pitchFamily="49" charset="-122"/>
              <a:ea typeface="幼圆" panose="02010509060101010101" pitchFamily="49" charset="-122"/>
            </a:endParaRPr>
          </a:p>
        </p:txBody>
      </p:sp>
      <p:sp>
        <p:nvSpPr>
          <p:cNvPr id="2" name="文本框 1"/>
          <p:cNvSpPr txBox="1"/>
          <p:nvPr/>
        </p:nvSpPr>
        <p:spPr>
          <a:xfrm>
            <a:off x="4185920" y="638810"/>
            <a:ext cx="2926080" cy="645160"/>
          </a:xfrm>
          <a:prstGeom prst="rect">
            <a:avLst/>
          </a:prstGeom>
          <a:noFill/>
        </p:spPr>
        <p:txBody>
          <a:bodyPr wrap="none" rtlCol="0">
            <a:spAutoFit/>
          </a:bodyPr>
          <a:lstStyle/>
          <a:p>
            <a:r>
              <a:rPr lang="zh-CN" altLang="en-US" sz="3600" dirty="0" smtClean="0">
                <a:latin typeface="幼圆" panose="02010509060101010101" pitchFamily="49" charset="-122"/>
                <a:ea typeface="幼圆" panose="02010509060101010101" pitchFamily="49" charset="-122"/>
              </a:rPr>
              <a:t>晋升评估标准</a:t>
            </a:r>
          </a:p>
        </p:txBody>
      </p:sp>
      <p:sp>
        <p:nvSpPr>
          <p:cNvPr id="3" name="TextBox 2"/>
          <p:cNvSpPr txBox="1"/>
          <p:nvPr/>
        </p:nvSpPr>
        <p:spPr>
          <a:xfrm>
            <a:off x="3287688" y="2602354"/>
            <a:ext cx="5328592" cy="2246769"/>
          </a:xfrm>
          <a:prstGeom prst="rect">
            <a:avLst/>
          </a:prstGeom>
          <a:noFill/>
        </p:spPr>
        <p:txBody>
          <a:bodyPr wrap="square" rtlCol="0">
            <a:spAutoFit/>
          </a:bodyPr>
          <a:lstStyle/>
          <a:p>
            <a:pPr marL="457200" indent="-457200">
              <a:buFont typeface="Arial" pitchFamily="34" charset="0"/>
              <a:buChar char="•"/>
            </a:pPr>
            <a:r>
              <a:rPr lang="zh-CN" altLang="en-US" sz="2800" dirty="0" smtClean="0">
                <a:latin typeface="幼圆" panose="02010509060101010101" pitchFamily="49" charset="-122"/>
                <a:ea typeface="幼圆" panose="02010509060101010101" pitchFamily="49" charset="-122"/>
              </a:rPr>
              <a:t>晋升提名条件</a:t>
            </a:r>
            <a:endParaRPr lang="en-US" altLang="zh-CN" sz="2800" dirty="0" smtClean="0">
              <a:latin typeface="幼圆" panose="02010509060101010101" pitchFamily="49" charset="-122"/>
              <a:ea typeface="幼圆" panose="02010509060101010101" pitchFamily="49" charset="-122"/>
            </a:endParaRPr>
          </a:p>
          <a:p>
            <a:pPr marL="457200" indent="-457200">
              <a:buFont typeface="Arial" pitchFamily="34" charset="0"/>
              <a:buChar char="•"/>
            </a:pPr>
            <a:r>
              <a:rPr lang="zh-CN" altLang="en-US" sz="2800" dirty="0" smtClean="0">
                <a:latin typeface="幼圆" panose="02010509060101010101" pitchFamily="49" charset="-122"/>
                <a:ea typeface="幼圆" panose="02010509060101010101" pitchFamily="49" charset="-122"/>
              </a:rPr>
              <a:t>答辩内容</a:t>
            </a:r>
            <a:endParaRPr lang="en-US" altLang="zh-CN" sz="2800" dirty="0" smtClean="0">
              <a:latin typeface="幼圆" panose="02010509060101010101" pitchFamily="49" charset="-122"/>
              <a:ea typeface="幼圆" panose="02010509060101010101" pitchFamily="49" charset="-122"/>
            </a:endParaRPr>
          </a:p>
          <a:p>
            <a:pPr marL="457200" indent="-457200">
              <a:buFont typeface="Arial" pitchFamily="34" charset="0"/>
              <a:buChar char="•"/>
            </a:pPr>
            <a:r>
              <a:rPr lang="zh-CN" altLang="en-US" sz="2800" dirty="0" smtClean="0">
                <a:latin typeface="幼圆" panose="02010509060101010101" pitchFamily="49" charset="-122"/>
                <a:ea typeface="幼圆" panose="02010509060101010101" pitchFamily="49" charset="-122"/>
              </a:rPr>
              <a:t>评估小组</a:t>
            </a:r>
            <a:endParaRPr lang="en-US" altLang="zh-CN" sz="2800" dirty="0" smtClean="0">
              <a:latin typeface="幼圆" panose="02010509060101010101" pitchFamily="49" charset="-122"/>
              <a:ea typeface="幼圆" panose="02010509060101010101" pitchFamily="49" charset="-122"/>
            </a:endParaRPr>
          </a:p>
          <a:p>
            <a:pPr marL="457200" indent="-457200">
              <a:buFont typeface="Arial" pitchFamily="34" charset="0"/>
              <a:buChar char="•"/>
            </a:pPr>
            <a:r>
              <a:rPr lang="zh-CN" altLang="en-US" sz="2800" dirty="0" smtClean="0">
                <a:latin typeface="幼圆" panose="02010509060101010101" pitchFamily="49" charset="-122"/>
                <a:ea typeface="幼圆" panose="02010509060101010101" pitchFamily="49" charset="-122"/>
              </a:rPr>
              <a:t>答辩判断维度</a:t>
            </a:r>
            <a:endParaRPr lang="en-US" altLang="zh-CN" sz="2800" dirty="0" smtClean="0">
              <a:latin typeface="幼圆" panose="02010509060101010101" pitchFamily="49" charset="-122"/>
              <a:ea typeface="幼圆" panose="02010509060101010101" pitchFamily="49" charset="-122"/>
            </a:endParaRPr>
          </a:p>
          <a:p>
            <a:pPr marL="457200" indent="-457200">
              <a:buFont typeface="Arial" pitchFamily="34" charset="0"/>
              <a:buChar char="•"/>
            </a:pPr>
            <a:r>
              <a:rPr lang="zh-CN" altLang="en-US" sz="2800" dirty="0" smtClean="0">
                <a:latin typeface="幼圆" panose="02010509060101010101" pitchFamily="49" charset="-122"/>
                <a:ea typeface="幼圆" panose="02010509060101010101" pitchFamily="49" charset="-122"/>
              </a:rPr>
              <a:t>异动胜任评估</a:t>
            </a:r>
            <a:endParaRPr lang="zh-CN" altLang="en-US" sz="2800" dirty="0" smtClean="0">
              <a:latin typeface="幼圆" panose="02010509060101010101" pitchFamily="49" charset="-122"/>
              <a:ea typeface="幼圆" panose="02010509060101010101" pitchFamily="49" charset="-122"/>
            </a:endParaRPr>
          </a:p>
        </p:txBody>
      </p:sp>
    </p:spTree>
  </p:cSld>
  <p:clrMapOvr>
    <a:masterClrMapping/>
  </p:clrMapOvr>
  <p:transition spd="slow" advTm="0">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92544" y="116632"/>
            <a:ext cx="1013088" cy="433951"/>
          </a:xfrm>
          <a:prstGeom prst="rect">
            <a:avLst/>
          </a:prstGeom>
        </p:spPr>
      </p:pic>
      <p:sp>
        <p:nvSpPr>
          <p:cNvPr id="9" name="矩形 8"/>
          <p:cNvSpPr/>
          <p:nvPr/>
        </p:nvSpPr>
        <p:spPr>
          <a:xfrm>
            <a:off x="153068" y="1070150"/>
            <a:ext cx="1334420" cy="5311178"/>
          </a:xfrm>
          <a:prstGeom prst="rect">
            <a:avLst/>
          </a:prstGeom>
          <a:solidFill>
            <a:srgbClr val="0CA678"/>
          </a:solidFill>
          <a:ln>
            <a:noFill/>
          </a:ln>
          <a:effectLst>
            <a:outerShdw blurRad="50800" dist="38100" dir="2700000" algn="tl" rotWithShape="0">
              <a:srgbClr val="0CA67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黑体" charset="-122"/>
              <a:ea typeface="华文黑体" charset="-122"/>
            </a:endParaRPr>
          </a:p>
        </p:txBody>
      </p:sp>
      <p:sp>
        <p:nvSpPr>
          <p:cNvPr id="10" name="文本框 2"/>
          <p:cNvSpPr txBox="1"/>
          <p:nvPr/>
        </p:nvSpPr>
        <p:spPr>
          <a:xfrm>
            <a:off x="153068" y="2566099"/>
            <a:ext cx="1334420" cy="2062103"/>
          </a:xfrm>
          <a:prstGeom prst="rect">
            <a:avLst/>
          </a:prstGeom>
          <a:noFill/>
        </p:spPr>
        <p:txBody>
          <a:bodyPr wrap="square" rtlCol="0">
            <a:spAutoFit/>
          </a:bodyPr>
          <a:lstStyle/>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岗位职责说明书</a:t>
            </a:r>
          </a:p>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胜任力模型</a:t>
            </a:r>
          </a:p>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培养体系 </a:t>
            </a:r>
            <a:endParaRPr lang="en-US"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职级体系</a:t>
            </a:r>
            <a:endParaRPr lang="en-US"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600" kern="100" dirty="0">
                <a:solidFill>
                  <a:schemeClr val="bg1">
                    <a:lumMod val="85000"/>
                  </a:schemeClr>
                </a:solidFill>
                <a:effectLst/>
                <a:latin typeface="等线" panose="02010600030101010101" pitchFamily="2" charset="-122"/>
                <a:ea typeface="等线" panose="02010600030101010101" pitchFamily="2" charset="-122"/>
                <a:cs typeface="Times New Roman" panose="02020603050405020304" pitchFamily="18" charset="0"/>
              </a:rPr>
              <a:t>绩效</a:t>
            </a:r>
          </a:p>
          <a:p>
            <a:pPr marL="285750" indent="-285750" algn="just">
              <a:buFont typeface="Arial" panose="020B0604020202020204" pitchFamily="34" charset="0"/>
              <a:buChar char="•"/>
            </a:pPr>
            <a:r>
              <a:rPr lang="zh-CN" altLang="zh-CN" sz="1600" kern="100" dirty="0">
                <a:solidFill>
                  <a:schemeClr val="bg1">
                    <a:lumMod val="85000"/>
                  </a:schemeClr>
                </a:solidFill>
                <a:effectLst/>
                <a:latin typeface="等线" panose="02010600030101010101" pitchFamily="2" charset="-122"/>
                <a:ea typeface="等线" panose="02010600030101010101" pitchFamily="2" charset="-122"/>
                <a:cs typeface="Times New Roman" panose="02020603050405020304" pitchFamily="18" charset="0"/>
              </a:rPr>
              <a:t>应用</a:t>
            </a:r>
            <a:endParaRPr lang="zh-CN" altLang="en-US" sz="1600" dirty="0">
              <a:solidFill>
                <a:schemeClr val="bg1">
                  <a:lumMod val="85000"/>
                </a:schemeClr>
              </a:solidFill>
              <a:latin typeface="幼圆" panose="02010509060101010101" pitchFamily="49" charset="-122"/>
              <a:ea typeface="幼圆" panose="02010509060101010101" pitchFamily="49" charset="-122"/>
            </a:endParaRPr>
          </a:p>
        </p:txBody>
      </p:sp>
      <p:sp>
        <p:nvSpPr>
          <p:cNvPr id="2" name="TextBox 1"/>
          <p:cNvSpPr txBox="1"/>
          <p:nvPr/>
        </p:nvSpPr>
        <p:spPr>
          <a:xfrm>
            <a:off x="3215680" y="1396547"/>
            <a:ext cx="8283408" cy="3108543"/>
          </a:xfrm>
          <a:prstGeom prst="rect">
            <a:avLst/>
          </a:prstGeom>
          <a:noFill/>
        </p:spPr>
        <p:txBody>
          <a:bodyPr wrap="square" rtlCol="0">
            <a:spAutoFit/>
          </a:bodyPr>
          <a:lstStyle/>
          <a:p>
            <a:r>
              <a:rPr lang="en-US" altLang="zh-CN" sz="2800" dirty="0" smtClean="0">
                <a:latin typeface="幼圆" panose="02010509060101010101" pitchFamily="49" charset="-122"/>
                <a:ea typeface="幼圆" panose="02010509060101010101" pitchFamily="49" charset="-122"/>
              </a:rPr>
              <a:t>PO</a:t>
            </a:r>
            <a:r>
              <a:rPr lang="zh-CN" altLang="en-US" sz="2800" dirty="0">
                <a:latin typeface="幼圆" panose="02010509060101010101" pitchFamily="49" charset="-122"/>
                <a:ea typeface="幼圆" panose="02010509060101010101" pitchFamily="49" charset="-122"/>
              </a:rPr>
              <a:t>职级晋升评估工作流程主要如下</a:t>
            </a:r>
            <a:r>
              <a:rPr lang="zh-CN" altLang="en-US" sz="2800" dirty="0" smtClean="0">
                <a:latin typeface="幼圆" panose="02010509060101010101" pitchFamily="49" charset="-122"/>
                <a:ea typeface="幼圆" panose="02010509060101010101" pitchFamily="49" charset="-122"/>
              </a:rPr>
              <a:t>：</a:t>
            </a:r>
            <a:endParaRPr lang="en-US" altLang="zh-CN" sz="2800" dirty="0" smtClean="0">
              <a:latin typeface="幼圆" panose="02010509060101010101" pitchFamily="49" charset="-122"/>
              <a:ea typeface="幼圆" panose="02010509060101010101" pitchFamily="49" charset="-122"/>
            </a:endParaRPr>
          </a:p>
          <a:p>
            <a:endParaRPr lang="en-US" altLang="zh-CN" sz="2800" dirty="0" smtClean="0">
              <a:latin typeface="幼圆" panose="02010509060101010101" pitchFamily="49" charset="-122"/>
              <a:ea typeface="幼圆" panose="02010509060101010101" pitchFamily="49" charset="-122"/>
            </a:endParaRPr>
          </a:p>
          <a:p>
            <a:pPr marL="457200" indent="-457200">
              <a:buFont typeface="Arial" pitchFamily="34" charset="0"/>
              <a:buChar char="•"/>
            </a:pPr>
            <a:r>
              <a:rPr lang="zh-CN" altLang="en-US" sz="2800" dirty="0" smtClean="0">
                <a:latin typeface="幼圆" panose="02010509060101010101" pitchFamily="49" charset="-122"/>
                <a:ea typeface="幼圆" panose="02010509060101010101" pitchFamily="49" charset="-122"/>
              </a:rPr>
              <a:t>发出</a:t>
            </a:r>
            <a:r>
              <a:rPr lang="zh-CN" altLang="en-US" sz="2800" dirty="0">
                <a:latin typeface="幼圆" panose="02010509060101010101" pitchFamily="49" charset="-122"/>
                <a:ea typeface="幼圆" panose="02010509060101010101" pitchFamily="49" charset="-122"/>
              </a:rPr>
              <a:t>一个</a:t>
            </a:r>
            <a:r>
              <a:rPr lang="en-US" altLang="zh-CN" sz="2800" dirty="0">
                <a:latin typeface="幼圆" panose="02010509060101010101" pitchFamily="49" charset="-122"/>
                <a:ea typeface="幼圆" panose="02010509060101010101" pitchFamily="49" charset="-122"/>
              </a:rPr>
              <a:t>PO</a:t>
            </a:r>
            <a:r>
              <a:rPr lang="zh-CN" altLang="en-US" sz="2800" dirty="0">
                <a:latin typeface="幼圆" panose="02010509060101010101" pitchFamily="49" charset="-122"/>
                <a:ea typeface="幼圆" panose="02010509060101010101" pitchFamily="49" charset="-122"/>
              </a:rPr>
              <a:t>晋升评估</a:t>
            </a:r>
            <a:r>
              <a:rPr lang="zh-CN" altLang="en-US" sz="2800" dirty="0" smtClean="0">
                <a:latin typeface="幼圆" panose="02010509060101010101" pitchFamily="49" charset="-122"/>
                <a:ea typeface="幼圆" panose="02010509060101010101" pitchFamily="49" charset="-122"/>
              </a:rPr>
              <a:t>通知</a:t>
            </a:r>
            <a:endParaRPr lang="en-US" altLang="zh-CN" sz="2800" dirty="0" smtClean="0">
              <a:latin typeface="幼圆" panose="02010509060101010101" pitchFamily="49" charset="-122"/>
              <a:ea typeface="幼圆" panose="02010509060101010101" pitchFamily="49" charset="-122"/>
            </a:endParaRPr>
          </a:p>
          <a:p>
            <a:pPr marL="457200" indent="-457200">
              <a:buFont typeface="Arial" pitchFamily="34" charset="0"/>
              <a:buChar char="•"/>
            </a:pPr>
            <a:r>
              <a:rPr lang="zh-CN" altLang="en-US" sz="2800" dirty="0" smtClean="0">
                <a:latin typeface="幼圆" panose="02010509060101010101" pitchFamily="49" charset="-122"/>
                <a:ea typeface="幼圆" panose="02010509060101010101" pitchFamily="49" charset="-122"/>
              </a:rPr>
              <a:t>确认</a:t>
            </a:r>
            <a:r>
              <a:rPr lang="zh-CN" altLang="en-US" sz="2800" dirty="0">
                <a:latin typeface="幼圆" panose="02010509060101010101" pitchFamily="49" charset="-122"/>
                <a:ea typeface="幼圆" panose="02010509060101010101" pitchFamily="49" charset="-122"/>
              </a:rPr>
              <a:t>参与晋升</a:t>
            </a:r>
            <a:r>
              <a:rPr lang="zh-CN" altLang="en-US" sz="2800" dirty="0" smtClean="0">
                <a:latin typeface="幼圆" panose="02010509060101010101" pitchFamily="49" charset="-122"/>
                <a:ea typeface="幼圆" panose="02010509060101010101" pitchFamily="49" charset="-122"/>
              </a:rPr>
              <a:t>提名名单</a:t>
            </a:r>
            <a:endParaRPr lang="en-US" altLang="zh-CN" sz="2800" dirty="0" smtClean="0">
              <a:latin typeface="幼圆" panose="02010509060101010101" pitchFamily="49" charset="-122"/>
              <a:ea typeface="幼圆" panose="02010509060101010101" pitchFamily="49" charset="-122"/>
            </a:endParaRPr>
          </a:p>
          <a:p>
            <a:pPr marL="457200" indent="-457200">
              <a:buFont typeface="Arial" pitchFamily="34" charset="0"/>
              <a:buChar char="•"/>
            </a:pPr>
            <a:r>
              <a:rPr lang="zh-CN" altLang="en-US" sz="2800" dirty="0" smtClean="0">
                <a:latin typeface="幼圆" panose="02010509060101010101" pitchFamily="49" charset="-122"/>
                <a:ea typeface="幼圆" panose="02010509060101010101" pitchFamily="49" charset="-122"/>
              </a:rPr>
              <a:t>发出</a:t>
            </a:r>
            <a:r>
              <a:rPr lang="zh-CN" altLang="en-US" sz="2800" dirty="0">
                <a:latin typeface="幼圆" panose="02010509060101010101" pitchFamily="49" charset="-122"/>
                <a:ea typeface="幼圆" panose="02010509060101010101" pitchFamily="49" charset="-122"/>
              </a:rPr>
              <a:t>答辩</a:t>
            </a:r>
            <a:r>
              <a:rPr lang="zh-CN" altLang="en-US" sz="2800" dirty="0" smtClean="0">
                <a:latin typeface="幼圆" panose="02010509060101010101" pitchFamily="49" charset="-122"/>
                <a:ea typeface="幼圆" panose="02010509060101010101" pitchFamily="49" charset="-122"/>
              </a:rPr>
              <a:t>通知</a:t>
            </a:r>
            <a:endParaRPr lang="en-US" altLang="zh-CN" sz="2800" dirty="0" smtClean="0">
              <a:latin typeface="幼圆" panose="02010509060101010101" pitchFamily="49" charset="-122"/>
              <a:ea typeface="幼圆" panose="02010509060101010101" pitchFamily="49" charset="-122"/>
            </a:endParaRPr>
          </a:p>
          <a:p>
            <a:pPr marL="457200" indent="-457200">
              <a:buFont typeface="Arial" pitchFamily="34" charset="0"/>
              <a:buChar char="•"/>
            </a:pPr>
            <a:r>
              <a:rPr lang="zh-CN" altLang="en-US" sz="2800" dirty="0" smtClean="0">
                <a:latin typeface="幼圆" panose="02010509060101010101" pitchFamily="49" charset="-122"/>
                <a:ea typeface="幼圆" panose="02010509060101010101" pitchFamily="49" charset="-122"/>
              </a:rPr>
              <a:t>组织</a:t>
            </a:r>
            <a:r>
              <a:rPr lang="zh-CN" altLang="en-US" sz="2800" dirty="0">
                <a:latin typeface="幼圆" panose="02010509060101010101" pitchFamily="49" charset="-122"/>
                <a:ea typeface="幼圆" panose="02010509060101010101" pitchFamily="49" charset="-122"/>
              </a:rPr>
              <a:t>答辩以及公布晋升</a:t>
            </a:r>
            <a:r>
              <a:rPr lang="zh-CN" altLang="en-US" sz="2800" dirty="0" smtClean="0">
                <a:latin typeface="幼圆" panose="02010509060101010101" pitchFamily="49" charset="-122"/>
                <a:ea typeface="幼圆" panose="02010509060101010101" pitchFamily="49" charset="-122"/>
              </a:rPr>
              <a:t>结果</a:t>
            </a:r>
            <a:endParaRPr lang="en-US" altLang="zh-CN" sz="2800" dirty="0" smtClean="0">
              <a:latin typeface="幼圆" panose="02010509060101010101" pitchFamily="49" charset="-122"/>
              <a:ea typeface="幼圆" panose="02010509060101010101" pitchFamily="49" charset="-122"/>
            </a:endParaRPr>
          </a:p>
          <a:p>
            <a:pPr marL="457200" indent="-457200">
              <a:buFont typeface="Arial" pitchFamily="34" charset="0"/>
              <a:buChar char="•"/>
            </a:pPr>
            <a:r>
              <a:rPr lang="zh-CN" altLang="en-US" sz="2800" dirty="0" smtClean="0">
                <a:latin typeface="幼圆" panose="02010509060101010101" pitchFamily="49" charset="-122"/>
                <a:ea typeface="幼圆" panose="02010509060101010101" pitchFamily="49" charset="-122"/>
              </a:rPr>
              <a:t>走</a:t>
            </a:r>
            <a:r>
              <a:rPr lang="zh-CN" altLang="en-US" sz="2800" dirty="0">
                <a:latin typeface="幼圆" panose="02010509060101010101" pitchFamily="49" charset="-122"/>
                <a:ea typeface="幼圆" panose="02010509060101010101" pitchFamily="49" charset="-122"/>
              </a:rPr>
              <a:t>晋升人事流程以及薪资调整和员工的</a:t>
            </a:r>
            <a:r>
              <a:rPr lang="zh-CN" altLang="en-US" sz="2800" dirty="0" smtClean="0">
                <a:latin typeface="幼圆" panose="02010509060101010101" pitchFamily="49" charset="-122"/>
                <a:ea typeface="幼圆" panose="02010509060101010101" pitchFamily="49" charset="-122"/>
              </a:rPr>
              <a:t>结果共识</a:t>
            </a:r>
            <a:endParaRPr lang="zh-CN" altLang="en-US" sz="2800" dirty="0" smtClean="0">
              <a:latin typeface="幼圆" panose="02010509060101010101" pitchFamily="49" charset="-122"/>
              <a:ea typeface="幼圆" panose="02010509060101010101" pitchFamily="49" charset="-122"/>
            </a:endParaRPr>
          </a:p>
        </p:txBody>
      </p:sp>
    </p:spTree>
  </p:cSld>
  <p:clrMapOvr>
    <a:masterClrMapping/>
  </p:clrMapOvr>
  <p:transition spd="slow" advTm="0">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952500" y="0"/>
            <a:ext cx="10287000" cy="6858000"/>
          </a:xfrm>
          <a:prstGeom prst="rect">
            <a:avLst/>
          </a:prstGeom>
        </p:spPr>
      </p:pic>
      <p:pic>
        <p:nvPicPr>
          <p:cNvPr id="4" name="图片 3" descr="C:\Users\meng\Desktop\500811203.jpg500811203"/>
          <p:cNvPicPr>
            <a:picLocks noChangeAspect="1"/>
          </p:cNvPicPr>
          <p:nvPr/>
        </p:nvPicPr>
        <p:blipFill>
          <a:blip r:embed="rId4"/>
          <a:srcRect/>
          <a:stretch>
            <a:fillRect/>
          </a:stretch>
        </p:blipFill>
        <p:spPr>
          <a:xfrm>
            <a:off x="-10160" y="-635"/>
            <a:ext cx="12214225" cy="6858635"/>
          </a:xfrm>
          <a:prstGeom prst="rect">
            <a:avLst/>
          </a:prstGeom>
        </p:spPr>
      </p:pic>
      <p:sp>
        <p:nvSpPr>
          <p:cNvPr id="5" name="矩形 4"/>
          <p:cNvSpPr/>
          <p:nvPr/>
        </p:nvSpPr>
        <p:spPr>
          <a:xfrm>
            <a:off x="153068" y="1070150"/>
            <a:ext cx="1549400" cy="4717701"/>
          </a:xfrm>
          <a:prstGeom prst="rect">
            <a:avLst/>
          </a:prstGeom>
          <a:solidFill>
            <a:srgbClr val="0CA678"/>
          </a:solidFill>
          <a:ln>
            <a:noFill/>
          </a:ln>
          <a:effectLst>
            <a:outerShdw blurRad="50800" dist="38100" dir="2700000" algn="tl" rotWithShape="0">
              <a:srgbClr val="0CA67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黑体" charset="-122"/>
              <a:ea typeface="华文黑体" charset="-122"/>
            </a:endParaRPr>
          </a:p>
        </p:txBody>
      </p:sp>
      <p:sp>
        <p:nvSpPr>
          <p:cNvPr id="6" name="矩形 5"/>
          <p:cNvSpPr/>
          <p:nvPr/>
        </p:nvSpPr>
        <p:spPr>
          <a:xfrm>
            <a:off x="1694935" y="1057153"/>
            <a:ext cx="3460750" cy="4715934"/>
          </a:xfrm>
          <a:prstGeom prst="rect">
            <a:avLst/>
          </a:prstGeom>
          <a:solidFill>
            <a:schemeClr val="bg1"/>
          </a:solidFill>
          <a:ln>
            <a:noFill/>
          </a:ln>
          <a:effectLst>
            <a:outerShdw blurRad="50800" dist="38100" dir="2700000" algn="tl" rotWithShape="0">
              <a:srgbClr val="0CA67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黑体" charset="-122"/>
              <a:ea typeface="华文黑体" charset="-122"/>
            </a:endParaRPr>
          </a:p>
        </p:txBody>
      </p:sp>
      <p:sp>
        <p:nvSpPr>
          <p:cNvPr id="8" name="文本框 7"/>
          <p:cNvSpPr txBox="1"/>
          <p:nvPr/>
        </p:nvSpPr>
        <p:spPr>
          <a:xfrm>
            <a:off x="1661767" y="2564904"/>
            <a:ext cx="3460750" cy="584775"/>
          </a:xfrm>
          <a:prstGeom prst="rect">
            <a:avLst/>
          </a:prstGeom>
          <a:noFill/>
        </p:spPr>
        <p:txBody>
          <a:bodyPr wrap="square" rtlCol="0">
            <a:spAutoFit/>
          </a:bodyPr>
          <a:lstStyle/>
          <a:p>
            <a:pPr algn="ctr"/>
            <a:r>
              <a:rPr lang="zh-CN" altLang="en-US" sz="3200" dirty="0"/>
              <a:t>绩效</a:t>
            </a:r>
          </a:p>
        </p:txBody>
      </p:sp>
      <p:sp>
        <p:nvSpPr>
          <p:cNvPr id="9" name="文本框 8"/>
          <p:cNvSpPr txBox="1"/>
          <p:nvPr/>
        </p:nvSpPr>
        <p:spPr>
          <a:xfrm>
            <a:off x="952500" y="1743199"/>
            <a:ext cx="2439642" cy="461665"/>
          </a:xfrm>
          <a:prstGeom prst="rect">
            <a:avLst/>
          </a:prstGeom>
          <a:noFill/>
        </p:spPr>
        <p:txBody>
          <a:bodyPr wrap="square" rtlCol="0">
            <a:spAutoFit/>
          </a:bodyPr>
          <a:lstStyle/>
          <a:p>
            <a:r>
              <a:rPr lang="en-US" altLang="zh-CN" sz="2400" dirty="0">
                <a:solidFill>
                  <a:schemeClr val="bg1"/>
                </a:solidFill>
                <a:latin typeface="华文黑体" charset="-122"/>
                <a:ea typeface="华文黑体" charset="-122"/>
              </a:rPr>
              <a:t>PART </a:t>
            </a:r>
            <a:r>
              <a:rPr lang="en-US" altLang="zh-CN" sz="2400" dirty="0">
                <a:solidFill>
                  <a:srgbClr val="0CA678"/>
                </a:solidFill>
                <a:latin typeface="华文黑体" charset="-122"/>
                <a:ea typeface="华文黑体" charset="-122"/>
              </a:rPr>
              <a:t>FIVE</a:t>
            </a:r>
            <a:endParaRPr lang="zh-CN" altLang="en-US" sz="2400" dirty="0">
              <a:solidFill>
                <a:srgbClr val="0CA678"/>
              </a:solidFill>
              <a:latin typeface="华文黑体" charset="-122"/>
              <a:ea typeface="华文黑体" charset="-122"/>
            </a:endParaRPr>
          </a:p>
        </p:txBody>
      </p:sp>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92544" y="116632"/>
            <a:ext cx="1013088" cy="433951"/>
          </a:xfrm>
          <a:prstGeom prst="rect">
            <a:avLst/>
          </a:prstGeom>
        </p:spPr>
      </p:pic>
      <p:sp>
        <p:nvSpPr>
          <p:cNvPr id="10" name="TextBox 9"/>
          <p:cNvSpPr txBox="1"/>
          <p:nvPr/>
        </p:nvSpPr>
        <p:spPr>
          <a:xfrm>
            <a:off x="2392860" y="3433185"/>
            <a:ext cx="2406995" cy="369332"/>
          </a:xfrm>
          <a:prstGeom prst="rect">
            <a:avLst/>
          </a:prstGeom>
          <a:noFill/>
        </p:spPr>
        <p:txBody>
          <a:bodyPr wrap="square" rtlCol="0">
            <a:spAutoFit/>
          </a:bodyPr>
          <a:lstStyle/>
          <a:p>
            <a:r>
              <a:rPr lang="zh-CN" altLang="en-US" dirty="0">
                <a:latin typeface="幼圆" panose="02010509060101010101" pitchFamily="49" charset="-122"/>
                <a:ea typeface="幼圆" panose="02010509060101010101" pitchFamily="49" charset="-122"/>
              </a:rPr>
              <a:t>绩效目标管理</a:t>
            </a: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42"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92544" y="116632"/>
            <a:ext cx="1013088" cy="433951"/>
          </a:xfrm>
          <a:prstGeom prst="rect">
            <a:avLst/>
          </a:prstGeom>
        </p:spPr>
      </p:pic>
      <p:sp>
        <p:nvSpPr>
          <p:cNvPr id="12" name="文本框 21"/>
          <p:cNvSpPr txBox="1"/>
          <p:nvPr/>
        </p:nvSpPr>
        <p:spPr>
          <a:xfrm>
            <a:off x="191344" y="286552"/>
            <a:ext cx="7560840" cy="584775"/>
          </a:xfrm>
          <a:prstGeom prst="rect">
            <a:avLst/>
          </a:prstGeom>
          <a:noFill/>
        </p:spPr>
        <p:txBody>
          <a:bodyPr wrap="square" rtlCol="0">
            <a:spAutoFit/>
          </a:bodyPr>
          <a:lstStyle/>
          <a:p>
            <a:pPr algn="ctr"/>
            <a:r>
              <a:rPr lang="zh-CN" altLang="en-US" sz="3200" spc="300" dirty="0">
                <a:solidFill>
                  <a:schemeClr val="tx2"/>
                </a:solidFill>
                <a:latin typeface="思源黑体 CN Medium" panose="020B0600000000000000" pitchFamily="34" charset="-122"/>
                <a:ea typeface="思源黑体 CN Medium" panose="020B0600000000000000" pitchFamily="34" charset="-122"/>
                <a:cs typeface="Lato Black" charset="0"/>
              </a:rPr>
              <a:t>绩效目标管理</a:t>
            </a:r>
            <a:r>
              <a:rPr lang="en-US" altLang="zh-CN" sz="3200" spc="300" dirty="0">
                <a:solidFill>
                  <a:schemeClr val="tx2"/>
                </a:solidFill>
                <a:latin typeface="思源黑体 CN Medium" panose="020B0600000000000000" pitchFamily="34" charset="-122"/>
                <a:ea typeface="思源黑体 CN Medium" panose="020B0600000000000000" pitchFamily="34" charset="-122"/>
                <a:cs typeface="Lato Black" charset="0"/>
              </a:rPr>
              <a:t>——</a:t>
            </a:r>
            <a:r>
              <a:rPr lang="zh-CN" altLang="en-US" sz="3200" spc="300" dirty="0">
                <a:solidFill>
                  <a:schemeClr val="tx2"/>
                </a:solidFill>
                <a:latin typeface="思源黑体 CN Medium" panose="020B0600000000000000" pitchFamily="34" charset="-122"/>
                <a:ea typeface="思源黑体 CN Medium" panose="020B0600000000000000" pitchFamily="34" charset="-122"/>
                <a:cs typeface="Lato Black" charset="0"/>
              </a:rPr>
              <a:t>以前存在的痛点</a:t>
            </a:r>
          </a:p>
        </p:txBody>
      </p:sp>
      <p:pic>
        <p:nvPicPr>
          <p:cNvPr id="13" name="图片 12"/>
          <p:cNvPicPr/>
          <p:nvPr/>
        </p:nvPicPr>
        <p:blipFill>
          <a:blip r:embed="rId4"/>
          <a:stretch>
            <a:fillRect/>
          </a:stretch>
        </p:blipFill>
        <p:spPr>
          <a:xfrm>
            <a:off x="1775520" y="1164061"/>
            <a:ext cx="10009112" cy="4890478"/>
          </a:xfrm>
          <a:prstGeom prst="rect">
            <a:avLst/>
          </a:prstGeom>
        </p:spPr>
      </p:pic>
      <p:sp>
        <p:nvSpPr>
          <p:cNvPr id="14" name="文本框 6"/>
          <p:cNvSpPr txBox="1"/>
          <p:nvPr/>
        </p:nvSpPr>
        <p:spPr>
          <a:xfrm>
            <a:off x="3375886" y="6149156"/>
            <a:ext cx="7544650" cy="380553"/>
          </a:xfrm>
          <a:prstGeom prst="rect">
            <a:avLst/>
          </a:prstGeom>
          <a:noFill/>
        </p:spPr>
        <p:txBody>
          <a:bodyPr wrap="square" rtlCol="0">
            <a:spAutoFit/>
          </a:bodyPr>
          <a:lstStyle/>
          <a:p>
            <a:pPr>
              <a:lnSpc>
                <a:spcPct val="120000"/>
              </a:lnSpc>
            </a:pPr>
            <a:r>
              <a:rPr lang="zh-CN" altLang="en-US" dirty="0">
                <a:latin typeface="楷体" panose="02010609060101010101" pitchFamily="49" charset="-122"/>
                <a:ea typeface="楷体" panose="02010609060101010101" pitchFamily="49" charset="-122"/>
                <a:sym typeface="+mn-ea"/>
              </a:rPr>
              <a:t>以前用的绩效目标，分为“目标管理评价表”和“</a:t>
            </a:r>
            <a:r>
              <a:rPr lang="en-US" altLang="zh-CN" dirty="0">
                <a:latin typeface="楷体" panose="02010609060101010101" pitchFamily="49" charset="-122"/>
                <a:ea typeface="楷体" panose="02010609060101010101" pitchFamily="49" charset="-122"/>
                <a:sym typeface="+mn-ea"/>
              </a:rPr>
              <a:t>FC</a:t>
            </a:r>
            <a:r>
              <a:rPr lang="zh-CN" altLang="en-US" dirty="0">
                <a:latin typeface="楷体" panose="02010609060101010101" pitchFamily="49" charset="-122"/>
                <a:ea typeface="楷体" panose="02010609060101010101" pitchFamily="49" charset="-122"/>
                <a:sym typeface="+mn-ea"/>
              </a:rPr>
              <a:t>管理表”两个部分</a:t>
            </a:r>
          </a:p>
        </p:txBody>
      </p:sp>
      <p:sp>
        <p:nvSpPr>
          <p:cNvPr id="6" name="矩形 5"/>
          <p:cNvSpPr/>
          <p:nvPr/>
        </p:nvSpPr>
        <p:spPr>
          <a:xfrm>
            <a:off x="153068" y="1070150"/>
            <a:ext cx="1334420" cy="5311178"/>
          </a:xfrm>
          <a:prstGeom prst="rect">
            <a:avLst/>
          </a:prstGeom>
          <a:solidFill>
            <a:srgbClr val="0CA678"/>
          </a:solidFill>
          <a:ln>
            <a:noFill/>
          </a:ln>
          <a:effectLst>
            <a:outerShdw blurRad="50800" dist="38100" dir="2700000" algn="tl" rotWithShape="0">
              <a:srgbClr val="0CA67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黑体" charset="-122"/>
              <a:ea typeface="华文黑体" charset="-122"/>
            </a:endParaRPr>
          </a:p>
        </p:txBody>
      </p:sp>
      <p:sp>
        <p:nvSpPr>
          <p:cNvPr id="7" name="文本框 2"/>
          <p:cNvSpPr txBox="1"/>
          <p:nvPr/>
        </p:nvSpPr>
        <p:spPr>
          <a:xfrm>
            <a:off x="153068" y="2566099"/>
            <a:ext cx="1334420" cy="2062103"/>
          </a:xfrm>
          <a:prstGeom prst="rect">
            <a:avLst/>
          </a:prstGeom>
          <a:noFill/>
        </p:spPr>
        <p:txBody>
          <a:bodyPr wrap="square" rtlCol="0">
            <a:spAutoFit/>
          </a:bodyPr>
          <a:lstStyle/>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岗位职责说明书</a:t>
            </a:r>
          </a:p>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胜任力模型</a:t>
            </a:r>
          </a:p>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培养体系 </a:t>
            </a:r>
            <a:endParaRPr lang="en-US"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职级体系</a:t>
            </a:r>
            <a:endParaRPr lang="en-US"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绩效</a:t>
            </a:r>
          </a:p>
          <a:p>
            <a:pPr marL="285750" indent="-285750" algn="just">
              <a:buFont typeface="Arial" panose="020B0604020202020204" pitchFamily="34" charset="0"/>
              <a:buChar char="•"/>
            </a:pPr>
            <a:r>
              <a:rPr lang="zh-CN" altLang="zh-CN" sz="1600" kern="100" dirty="0">
                <a:solidFill>
                  <a:schemeClr val="bg1">
                    <a:lumMod val="85000"/>
                  </a:schemeClr>
                </a:solidFill>
                <a:effectLst/>
                <a:latin typeface="等线" panose="02010600030101010101" pitchFamily="2" charset="-122"/>
                <a:ea typeface="等线" panose="02010600030101010101" pitchFamily="2" charset="-122"/>
                <a:cs typeface="Times New Roman" panose="02020603050405020304" pitchFamily="18" charset="0"/>
              </a:rPr>
              <a:t>应用</a:t>
            </a:r>
            <a:endParaRPr lang="zh-CN" altLang="en-US" sz="1600" dirty="0">
              <a:solidFill>
                <a:schemeClr val="bg1">
                  <a:lumMod val="85000"/>
                </a:schemeClr>
              </a:solidFill>
              <a:latin typeface="幼圆" panose="02010509060101010101" pitchFamily="49" charset="-122"/>
              <a:ea typeface="幼圆" panose="02010509060101010101" pitchFamily="49" charset="-122"/>
            </a:endParaRP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92544" y="116632"/>
            <a:ext cx="1013088" cy="433951"/>
          </a:xfrm>
          <a:prstGeom prst="rect">
            <a:avLst/>
          </a:prstGeom>
        </p:spPr>
      </p:pic>
      <p:sp>
        <p:nvSpPr>
          <p:cNvPr id="12" name="文本框 21"/>
          <p:cNvSpPr txBox="1"/>
          <p:nvPr/>
        </p:nvSpPr>
        <p:spPr>
          <a:xfrm>
            <a:off x="191344" y="286552"/>
            <a:ext cx="7560840" cy="584775"/>
          </a:xfrm>
          <a:prstGeom prst="rect">
            <a:avLst/>
          </a:prstGeom>
          <a:noFill/>
        </p:spPr>
        <p:txBody>
          <a:bodyPr wrap="square" rtlCol="0">
            <a:spAutoFit/>
          </a:bodyPr>
          <a:lstStyle/>
          <a:p>
            <a:pPr algn="ctr"/>
            <a:r>
              <a:rPr lang="zh-CN" altLang="en-US" sz="3200" spc="300" dirty="0">
                <a:solidFill>
                  <a:schemeClr val="tx2"/>
                </a:solidFill>
                <a:latin typeface="思源黑体 CN Medium" panose="020B0600000000000000" pitchFamily="34" charset="-122"/>
                <a:ea typeface="思源黑体 CN Medium" panose="020B0600000000000000" pitchFamily="34" charset="-122"/>
                <a:cs typeface="Lato Black" charset="0"/>
              </a:rPr>
              <a:t>绩效目标管理</a:t>
            </a:r>
            <a:r>
              <a:rPr lang="en-US" altLang="zh-CN" sz="3200" spc="300" dirty="0">
                <a:solidFill>
                  <a:schemeClr val="tx2"/>
                </a:solidFill>
                <a:latin typeface="思源黑体 CN Medium" panose="020B0600000000000000" pitchFamily="34" charset="-122"/>
                <a:ea typeface="思源黑体 CN Medium" panose="020B0600000000000000" pitchFamily="34" charset="-122"/>
                <a:cs typeface="Lato Black" charset="0"/>
              </a:rPr>
              <a:t>——</a:t>
            </a:r>
            <a:r>
              <a:rPr lang="zh-CN" altLang="en-US" sz="3200" spc="300" dirty="0">
                <a:solidFill>
                  <a:schemeClr val="tx2"/>
                </a:solidFill>
                <a:latin typeface="思源黑体 CN Medium" panose="020B0600000000000000" pitchFamily="34" charset="-122"/>
                <a:ea typeface="思源黑体 CN Medium" panose="020B0600000000000000" pitchFamily="34" charset="-122"/>
                <a:cs typeface="Lato Black" charset="0"/>
              </a:rPr>
              <a:t>以前存在的痛点</a:t>
            </a:r>
          </a:p>
        </p:txBody>
      </p:sp>
      <p:sp>
        <p:nvSpPr>
          <p:cNvPr id="6" name="文本框 7"/>
          <p:cNvSpPr txBox="1"/>
          <p:nvPr/>
        </p:nvSpPr>
        <p:spPr>
          <a:xfrm>
            <a:off x="7680176" y="6158128"/>
            <a:ext cx="3456384" cy="348557"/>
          </a:xfrm>
          <a:prstGeom prst="rect">
            <a:avLst/>
          </a:prstGeom>
          <a:noFill/>
        </p:spPr>
        <p:txBody>
          <a:bodyPr wrap="square" rtlCol="0">
            <a:spAutoFit/>
          </a:bodyPr>
          <a:lstStyle/>
          <a:p>
            <a:pPr>
              <a:lnSpc>
                <a:spcPct val="120000"/>
              </a:lnSpc>
            </a:pPr>
            <a:r>
              <a:rPr lang="zh-CN" altLang="en-US" sz="1600" dirty="0">
                <a:latin typeface="楷体" panose="02010609060101010101" pitchFamily="49" charset="-122"/>
                <a:ea typeface="楷体" panose="02010609060101010101" pitchFamily="49" charset="-122"/>
                <a:sym typeface="+mn-ea"/>
              </a:rPr>
              <a:t>某位</a:t>
            </a:r>
            <a:r>
              <a:rPr lang="en-US" altLang="zh-CN" sz="1600" dirty="0">
                <a:latin typeface="楷体" panose="02010609060101010101" pitchFamily="49" charset="-122"/>
                <a:ea typeface="楷体" panose="02010609060101010101" pitchFamily="49" charset="-122"/>
                <a:sym typeface="+mn-ea"/>
              </a:rPr>
              <a:t>PO</a:t>
            </a:r>
            <a:r>
              <a:rPr lang="zh-CN" altLang="en-US" sz="1600" dirty="0">
                <a:latin typeface="楷体" panose="02010609060101010101" pitchFamily="49" charset="-122"/>
                <a:ea typeface="楷体" panose="02010609060101010101" pitchFamily="49" charset="-122"/>
                <a:sym typeface="+mn-ea"/>
              </a:rPr>
              <a:t>专员今年</a:t>
            </a:r>
            <a:r>
              <a:rPr lang="en-US" altLang="zh-CN" sz="1600" dirty="0">
                <a:latin typeface="楷体" panose="02010609060101010101" pitchFamily="49" charset="-122"/>
                <a:ea typeface="楷体" panose="02010609060101010101" pitchFamily="49" charset="-122"/>
                <a:sym typeface="+mn-ea"/>
              </a:rPr>
              <a:t>3</a:t>
            </a:r>
            <a:r>
              <a:rPr lang="zh-CN" altLang="en-US" sz="1600" dirty="0">
                <a:latin typeface="楷体" panose="02010609060101010101" pitchFamily="49" charset="-122"/>
                <a:ea typeface="楷体" panose="02010609060101010101" pitchFamily="49" charset="-122"/>
                <a:sym typeface="+mn-ea"/>
              </a:rPr>
              <a:t>月的绩效目标</a:t>
            </a:r>
          </a:p>
        </p:txBody>
      </p:sp>
      <p:sp>
        <p:nvSpPr>
          <p:cNvPr id="7" name="矩形 6"/>
          <p:cNvSpPr/>
          <p:nvPr/>
        </p:nvSpPr>
        <p:spPr>
          <a:xfrm>
            <a:off x="1839028" y="1335327"/>
            <a:ext cx="3608900" cy="1067409"/>
          </a:xfrm>
          <a:prstGeom prst="rect">
            <a:avLst/>
          </a:prstGeom>
          <a:solidFill>
            <a:srgbClr val="0CA6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黑体" charset="-122"/>
              <a:ea typeface="华文黑体" charset="-122"/>
            </a:endParaRPr>
          </a:p>
        </p:txBody>
      </p:sp>
      <p:sp>
        <p:nvSpPr>
          <p:cNvPr id="8" name="文本框 2"/>
          <p:cNvSpPr txBox="1"/>
          <p:nvPr/>
        </p:nvSpPr>
        <p:spPr>
          <a:xfrm>
            <a:off x="1919536" y="1412776"/>
            <a:ext cx="3528392" cy="830997"/>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latin typeface="楷体" panose="02010609060101010101" pitchFamily="49" charset="-122"/>
                <a:ea typeface="楷体" panose="02010609060101010101" pitchFamily="49" charset="-122"/>
              </a:rPr>
              <a:t>目标设置容易不合理：除了</a:t>
            </a:r>
            <a:r>
              <a:rPr lang="en-US" altLang="zh-CN" sz="1600" dirty="0">
                <a:latin typeface="楷体" panose="02010609060101010101" pitchFamily="49" charset="-122"/>
                <a:ea typeface="楷体" panose="02010609060101010101" pitchFamily="49" charset="-122"/>
              </a:rPr>
              <a:t>FC</a:t>
            </a:r>
            <a:r>
              <a:rPr lang="zh-CN" altLang="en-US" sz="1600" dirty="0">
                <a:latin typeface="楷体" panose="02010609060101010101" pitchFamily="49" charset="-122"/>
                <a:ea typeface="楷体" panose="02010609060101010101" pitchFamily="49" charset="-122"/>
              </a:rPr>
              <a:t>目标，其他目标项没有规定从哪些方面去制定，让人迷茫</a:t>
            </a:r>
          </a:p>
        </p:txBody>
      </p:sp>
      <p:pic>
        <p:nvPicPr>
          <p:cNvPr id="9" name="图片 8"/>
          <p:cNvPicPr/>
          <p:nvPr/>
        </p:nvPicPr>
        <p:blipFill>
          <a:blip r:embed="rId4">
            <a:extLst>
              <a:ext uri="{28A0092B-C50C-407E-A947-70E740481C1C}">
                <a14:useLocalDpi xmlns:a14="http://schemas.microsoft.com/office/drawing/2010/main" val="0"/>
              </a:ext>
            </a:extLst>
          </a:blip>
          <a:srcRect/>
          <a:stretch>
            <a:fillRect/>
          </a:stretch>
        </p:blipFill>
        <p:spPr bwMode="auto">
          <a:xfrm>
            <a:off x="5594896" y="1268760"/>
            <a:ext cx="6549776" cy="4624500"/>
          </a:xfrm>
          <a:prstGeom prst="rect">
            <a:avLst/>
          </a:prstGeom>
          <a:noFill/>
          <a:ln>
            <a:noFill/>
          </a:ln>
        </p:spPr>
      </p:pic>
      <p:sp>
        <p:nvSpPr>
          <p:cNvPr id="10" name="矩形 9"/>
          <p:cNvSpPr/>
          <p:nvPr/>
        </p:nvSpPr>
        <p:spPr>
          <a:xfrm>
            <a:off x="1839028" y="2712716"/>
            <a:ext cx="3608900" cy="1067409"/>
          </a:xfrm>
          <a:prstGeom prst="rect">
            <a:avLst/>
          </a:prstGeom>
          <a:solidFill>
            <a:srgbClr val="0CA6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黑体" charset="-122"/>
              <a:ea typeface="华文黑体" charset="-122"/>
            </a:endParaRPr>
          </a:p>
        </p:txBody>
      </p:sp>
      <p:sp>
        <p:nvSpPr>
          <p:cNvPr id="11" name="矩形 10"/>
          <p:cNvSpPr/>
          <p:nvPr/>
        </p:nvSpPr>
        <p:spPr>
          <a:xfrm>
            <a:off x="1839028" y="4090104"/>
            <a:ext cx="3608900" cy="1211103"/>
          </a:xfrm>
          <a:prstGeom prst="rect">
            <a:avLst/>
          </a:prstGeom>
          <a:solidFill>
            <a:srgbClr val="0CA6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黑体" charset="-122"/>
              <a:ea typeface="华文黑体" charset="-122"/>
            </a:endParaRPr>
          </a:p>
        </p:txBody>
      </p:sp>
      <p:sp>
        <p:nvSpPr>
          <p:cNvPr id="15" name="矩形 14"/>
          <p:cNvSpPr/>
          <p:nvPr/>
        </p:nvSpPr>
        <p:spPr>
          <a:xfrm>
            <a:off x="1832420" y="5423124"/>
            <a:ext cx="3615508" cy="999132"/>
          </a:xfrm>
          <a:prstGeom prst="rect">
            <a:avLst/>
          </a:prstGeom>
          <a:solidFill>
            <a:srgbClr val="0CA6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黑体" charset="-122"/>
              <a:ea typeface="华文黑体" charset="-122"/>
            </a:endParaRPr>
          </a:p>
        </p:txBody>
      </p:sp>
      <p:sp>
        <p:nvSpPr>
          <p:cNvPr id="16" name="文本框 4"/>
          <p:cNvSpPr txBox="1"/>
          <p:nvPr/>
        </p:nvSpPr>
        <p:spPr>
          <a:xfrm>
            <a:off x="1919536" y="2853107"/>
            <a:ext cx="3600400" cy="830997"/>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latin typeface="楷体" panose="02010609060101010101" pitchFamily="49" charset="-122"/>
                <a:ea typeface="楷体" panose="02010609060101010101" pitchFamily="49" charset="-122"/>
              </a:rPr>
              <a:t>实际绩效只与</a:t>
            </a:r>
            <a:r>
              <a:rPr lang="en-US" altLang="zh-CN" sz="1600" dirty="0">
                <a:latin typeface="楷体" panose="02010609060101010101" pitchFamily="49" charset="-122"/>
                <a:ea typeface="楷体" panose="02010609060101010101" pitchFamily="49" charset="-122"/>
              </a:rPr>
              <a:t>FC</a:t>
            </a:r>
            <a:r>
              <a:rPr lang="zh-CN" altLang="en-US" sz="1600" dirty="0">
                <a:latin typeface="楷体" panose="02010609060101010101" pitchFamily="49" charset="-122"/>
                <a:ea typeface="楷体" panose="02010609060101010101" pitchFamily="49" charset="-122"/>
              </a:rPr>
              <a:t>达成率相关，其他目标也基本围绕业务展开，没有对个人软实力做出要求</a:t>
            </a:r>
          </a:p>
        </p:txBody>
      </p:sp>
      <p:sp>
        <p:nvSpPr>
          <p:cNvPr id="17" name="文本框 10"/>
          <p:cNvSpPr txBox="1"/>
          <p:nvPr/>
        </p:nvSpPr>
        <p:spPr>
          <a:xfrm>
            <a:off x="1844980" y="4049777"/>
            <a:ext cx="3602948" cy="1323439"/>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latin typeface="楷体" panose="02010609060101010101" pitchFamily="49" charset="-122"/>
                <a:ea typeface="楷体" panose="02010609060101010101" pitchFamily="49" charset="-122"/>
              </a:rPr>
              <a:t>基于月度管理成本太高。下月的目标设置，上个月的评估，以及绩效沟通：达成率高低直接影响绩效系数，组员和</a:t>
            </a:r>
            <a:r>
              <a:rPr lang="en-US" altLang="zh-CN" sz="1600" dirty="0">
                <a:latin typeface="楷体" panose="02010609060101010101" pitchFamily="49" charset="-122"/>
                <a:ea typeface="楷体" panose="02010609060101010101" pitchFamily="49" charset="-122"/>
              </a:rPr>
              <a:t>leader</a:t>
            </a:r>
            <a:r>
              <a:rPr lang="zh-CN" altLang="en-US" sz="1600" dirty="0">
                <a:latin typeface="楷体" panose="02010609060101010101" pitchFamily="49" charset="-122"/>
                <a:ea typeface="楷体" panose="02010609060101010101" pitchFamily="49" charset="-122"/>
              </a:rPr>
              <a:t>常因为</a:t>
            </a:r>
            <a:r>
              <a:rPr lang="en-US" altLang="zh-CN" sz="1600" dirty="0">
                <a:latin typeface="楷体" panose="02010609060101010101" pitchFamily="49" charset="-122"/>
                <a:ea typeface="楷体" panose="02010609060101010101" pitchFamily="49" charset="-122"/>
              </a:rPr>
              <a:t>FC</a:t>
            </a:r>
            <a:r>
              <a:rPr lang="zh-CN" altLang="en-US" sz="1600" dirty="0">
                <a:latin typeface="楷体" panose="02010609060101010101" pitchFamily="49" charset="-122"/>
                <a:ea typeface="楷体" panose="02010609060101010101" pitchFamily="49" charset="-122"/>
              </a:rPr>
              <a:t>设置产生分歧。</a:t>
            </a:r>
          </a:p>
        </p:txBody>
      </p:sp>
      <p:sp>
        <p:nvSpPr>
          <p:cNvPr id="18" name="文本框 15"/>
          <p:cNvSpPr txBox="1"/>
          <p:nvPr/>
        </p:nvSpPr>
        <p:spPr>
          <a:xfrm>
            <a:off x="1900080" y="5630302"/>
            <a:ext cx="3528392" cy="584775"/>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latin typeface="楷体" panose="02010609060101010101" pitchFamily="49" charset="-122"/>
                <a:ea typeface="楷体" panose="02010609060101010101" pitchFamily="49" charset="-122"/>
              </a:rPr>
              <a:t>在市场环境巨变的情况下，无法起到牵引和考核作用。</a:t>
            </a:r>
          </a:p>
        </p:txBody>
      </p:sp>
      <p:sp>
        <p:nvSpPr>
          <p:cNvPr id="14" name="矩形 13"/>
          <p:cNvSpPr/>
          <p:nvPr/>
        </p:nvSpPr>
        <p:spPr>
          <a:xfrm>
            <a:off x="153068" y="1070150"/>
            <a:ext cx="1334420" cy="5311178"/>
          </a:xfrm>
          <a:prstGeom prst="rect">
            <a:avLst/>
          </a:prstGeom>
          <a:solidFill>
            <a:srgbClr val="0CA678"/>
          </a:solidFill>
          <a:ln>
            <a:noFill/>
          </a:ln>
          <a:effectLst>
            <a:outerShdw blurRad="50800" dist="38100" dir="2700000" algn="tl" rotWithShape="0">
              <a:srgbClr val="0CA67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黑体" charset="-122"/>
              <a:ea typeface="华文黑体" charset="-122"/>
            </a:endParaRPr>
          </a:p>
        </p:txBody>
      </p:sp>
      <p:sp>
        <p:nvSpPr>
          <p:cNvPr id="19" name="文本框 2"/>
          <p:cNvSpPr txBox="1"/>
          <p:nvPr/>
        </p:nvSpPr>
        <p:spPr>
          <a:xfrm>
            <a:off x="153068" y="2566099"/>
            <a:ext cx="1334420" cy="2062103"/>
          </a:xfrm>
          <a:prstGeom prst="rect">
            <a:avLst/>
          </a:prstGeom>
          <a:noFill/>
        </p:spPr>
        <p:txBody>
          <a:bodyPr wrap="square" rtlCol="0">
            <a:spAutoFit/>
          </a:bodyPr>
          <a:lstStyle/>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岗位职责说明书</a:t>
            </a:r>
          </a:p>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胜任力模型</a:t>
            </a:r>
          </a:p>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培养体系 </a:t>
            </a:r>
            <a:endParaRPr lang="en-US"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职级体系</a:t>
            </a:r>
            <a:endParaRPr lang="en-US"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绩效</a:t>
            </a:r>
          </a:p>
          <a:p>
            <a:pPr marL="285750" indent="-285750" algn="just">
              <a:buFont typeface="Arial" panose="020B0604020202020204" pitchFamily="34" charset="0"/>
              <a:buChar char="•"/>
            </a:pPr>
            <a:r>
              <a:rPr lang="zh-CN" altLang="zh-CN" sz="1600" kern="100" dirty="0">
                <a:solidFill>
                  <a:schemeClr val="bg1">
                    <a:lumMod val="85000"/>
                  </a:schemeClr>
                </a:solidFill>
                <a:effectLst/>
                <a:latin typeface="等线" panose="02010600030101010101" pitchFamily="2" charset="-122"/>
                <a:ea typeface="等线" panose="02010600030101010101" pitchFamily="2" charset="-122"/>
                <a:cs typeface="Times New Roman" panose="02020603050405020304" pitchFamily="18" charset="0"/>
              </a:rPr>
              <a:t>应用</a:t>
            </a:r>
            <a:endParaRPr lang="zh-CN" altLang="en-US" sz="1600" dirty="0">
              <a:solidFill>
                <a:schemeClr val="bg1">
                  <a:lumMod val="85000"/>
                </a:schemeClr>
              </a:solidFill>
              <a:latin typeface="幼圆" panose="02010509060101010101" pitchFamily="49" charset="-122"/>
              <a:ea typeface="幼圆" panose="02010509060101010101" pitchFamily="49" charset="-122"/>
            </a:endParaRP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500" fill="hold"/>
                                        <p:tgtEl>
                                          <p:spTgt spid="12"/>
                                        </p:tgtEl>
                                        <p:attrNameLst>
                                          <p:attrName>ppt_y</p:attrName>
                                        </p:attrNameLst>
                                      </p:cBhvr>
                                      <p:tavLst>
                                        <p:tav tm="0">
                                          <p:val>
                                            <p:strVal val="#ppt_y+.1"/>
                                          </p:val>
                                        </p:tav>
                                        <p:tav tm="100000">
                                          <p:val>
                                            <p:strVal val="#ppt_y"/>
                                          </p:val>
                                        </p:tav>
                                      </p:tavLst>
                                    </p:anim>
                                  </p:childTnLst>
                                </p:cTn>
                              </p:par>
                              <p:par>
                                <p:cTn id="10" presetID="12" presetClass="entr" presetSubtype="8" fill="hold" grpId="0" nodeType="withEffect">
                                  <p:stCondLst>
                                    <p:cond delay="120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600"/>
                                        <p:tgtEl>
                                          <p:spTgt spid="7"/>
                                        </p:tgtEl>
                                        <p:attrNameLst>
                                          <p:attrName>ppt_x</p:attrName>
                                        </p:attrNameLst>
                                      </p:cBhvr>
                                      <p:tavLst>
                                        <p:tav tm="0">
                                          <p:val>
                                            <p:strVal val="#ppt_x-#ppt_w*1.125000"/>
                                          </p:val>
                                        </p:tav>
                                        <p:tav tm="100000">
                                          <p:val>
                                            <p:strVal val="#ppt_x"/>
                                          </p:val>
                                        </p:tav>
                                      </p:tavLst>
                                    </p:anim>
                                    <p:animEffect transition="in" filter="wipe(right)">
                                      <p:cBhvr>
                                        <p:cTn id="13" dur="600"/>
                                        <p:tgtEl>
                                          <p:spTgt spid="7"/>
                                        </p:tgtEl>
                                      </p:cBhvr>
                                    </p:animEffect>
                                  </p:childTnLst>
                                </p:cTn>
                              </p:par>
                              <p:par>
                                <p:cTn id="14" presetID="12" presetClass="entr" presetSubtype="8" fill="hold" grpId="0" nodeType="withEffect">
                                  <p:stCondLst>
                                    <p:cond delay="120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600"/>
                                        <p:tgtEl>
                                          <p:spTgt spid="10"/>
                                        </p:tgtEl>
                                        <p:attrNameLst>
                                          <p:attrName>ppt_x</p:attrName>
                                        </p:attrNameLst>
                                      </p:cBhvr>
                                      <p:tavLst>
                                        <p:tav tm="0">
                                          <p:val>
                                            <p:strVal val="#ppt_x-#ppt_w*1.125000"/>
                                          </p:val>
                                        </p:tav>
                                        <p:tav tm="100000">
                                          <p:val>
                                            <p:strVal val="#ppt_x"/>
                                          </p:val>
                                        </p:tav>
                                      </p:tavLst>
                                    </p:anim>
                                    <p:animEffect transition="in" filter="wipe(right)">
                                      <p:cBhvr>
                                        <p:cTn id="17" dur="600"/>
                                        <p:tgtEl>
                                          <p:spTgt spid="10"/>
                                        </p:tgtEl>
                                      </p:cBhvr>
                                    </p:animEffect>
                                  </p:childTnLst>
                                </p:cTn>
                              </p:par>
                              <p:par>
                                <p:cTn id="18" presetID="12" presetClass="entr" presetSubtype="8" fill="hold" grpId="0" nodeType="withEffect">
                                  <p:stCondLst>
                                    <p:cond delay="120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600"/>
                                        <p:tgtEl>
                                          <p:spTgt spid="11"/>
                                        </p:tgtEl>
                                        <p:attrNameLst>
                                          <p:attrName>ppt_x</p:attrName>
                                        </p:attrNameLst>
                                      </p:cBhvr>
                                      <p:tavLst>
                                        <p:tav tm="0">
                                          <p:val>
                                            <p:strVal val="#ppt_x-#ppt_w*1.125000"/>
                                          </p:val>
                                        </p:tav>
                                        <p:tav tm="100000">
                                          <p:val>
                                            <p:strVal val="#ppt_x"/>
                                          </p:val>
                                        </p:tav>
                                      </p:tavLst>
                                    </p:anim>
                                    <p:animEffect transition="in" filter="wipe(right)">
                                      <p:cBhvr>
                                        <p:cTn id="21" dur="600"/>
                                        <p:tgtEl>
                                          <p:spTgt spid="11"/>
                                        </p:tgtEl>
                                      </p:cBhvr>
                                    </p:animEffect>
                                  </p:childTnLst>
                                </p:cTn>
                              </p:par>
                              <p:par>
                                <p:cTn id="22" presetID="12" presetClass="entr" presetSubtype="8" fill="hold" grpId="0" nodeType="withEffect">
                                  <p:stCondLst>
                                    <p:cond delay="1200"/>
                                  </p:stCondLst>
                                  <p:childTnLst>
                                    <p:set>
                                      <p:cBhvr>
                                        <p:cTn id="23" dur="1" fill="hold">
                                          <p:stCondLst>
                                            <p:cond delay="0"/>
                                          </p:stCondLst>
                                        </p:cTn>
                                        <p:tgtEl>
                                          <p:spTgt spid="15"/>
                                        </p:tgtEl>
                                        <p:attrNameLst>
                                          <p:attrName>style.visibility</p:attrName>
                                        </p:attrNameLst>
                                      </p:cBhvr>
                                      <p:to>
                                        <p:strVal val="visible"/>
                                      </p:to>
                                    </p:set>
                                    <p:anim calcmode="lin" valueType="num">
                                      <p:cBhvr additive="base">
                                        <p:cTn id="24" dur="600"/>
                                        <p:tgtEl>
                                          <p:spTgt spid="15"/>
                                        </p:tgtEl>
                                        <p:attrNameLst>
                                          <p:attrName>ppt_x</p:attrName>
                                        </p:attrNameLst>
                                      </p:cBhvr>
                                      <p:tavLst>
                                        <p:tav tm="0">
                                          <p:val>
                                            <p:strVal val="#ppt_x-#ppt_w*1.125000"/>
                                          </p:val>
                                        </p:tav>
                                        <p:tav tm="100000">
                                          <p:val>
                                            <p:strVal val="#ppt_x"/>
                                          </p:val>
                                        </p:tav>
                                      </p:tavLst>
                                    </p:anim>
                                    <p:animEffect transition="in" filter="wipe(right)">
                                      <p:cBhvr>
                                        <p:cTn id="25" dur="6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 grpId="0" animBg="1"/>
      <p:bldP spid="10" grpId="0" animBg="1"/>
      <p:bldP spid="11" grpId="0" animBg="1"/>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92544" y="116632"/>
            <a:ext cx="1013088" cy="433951"/>
          </a:xfrm>
          <a:prstGeom prst="rect">
            <a:avLst/>
          </a:prstGeom>
        </p:spPr>
      </p:pic>
      <p:sp>
        <p:nvSpPr>
          <p:cNvPr id="12" name="文本框 21"/>
          <p:cNvSpPr txBox="1"/>
          <p:nvPr/>
        </p:nvSpPr>
        <p:spPr>
          <a:xfrm>
            <a:off x="191344" y="286552"/>
            <a:ext cx="7560840" cy="584775"/>
          </a:xfrm>
          <a:prstGeom prst="rect">
            <a:avLst/>
          </a:prstGeom>
          <a:noFill/>
        </p:spPr>
        <p:txBody>
          <a:bodyPr wrap="square" rtlCol="0">
            <a:spAutoFit/>
          </a:bodyPr>
          <a:lstStyle/>
          <a:p>
            <a:pPr algn="ctr"/>
            <a:r>
              <a:rPr lang="zh-CN" altLang="en-US" sz="3200" spc="300" dirty="0">
                <a:solidFill>
                  <a:schemeClr val="tx2"/>
                </a:solidFill>
                <a:latin typeface="思源黑体 CN Medium" panose="020B0600000000000000" pitchFamily="34" charset="-122"/>
                <a:ea typeface="思源黑体 CN Medium" panose="020B0600000000000000" pitchFamily="34" charset="-122"/>
                <a:cs typeface="Lato Black" charset="0"/>
              </a:rPr>
              <a:t>绩效目标管理</a:t>
            </a:r>
            <a:r>
              <a:rPr lang="en-US" altLang="zh-CN" sz="3200" spc="300" dirty="0">
                <a:solidFill>
                  <a:schemeClr val="tx2"/>
                </a:solidFill>
                <a:latin typeface="思源黑体 CN Medium" panose="020B0600000000000000" pitchFamily="34" charset="-122"/>
                <a:ea typeface="思源黑体 CN Medium" panose="020B0600000000000000" pitchFamily="34" charset="-122"/>
                <a:cs typeface="Lato Black" charset="0"/>
              </a:rPr>
              <a:t>——</a:t>
            </a:r>
            <a:r>
              <a:rPr lang="zh-CN" altLang="en-US" sz="3200" spc="300" dirty="0">
                <a:solidFill>
                  <a:schemeClr val="tx2"/>
                </a:solidFill>
                <a:latin typeface="思源黑体 CN Medium" panose="020B0600000000000000" pitchFamily="34" charset="-122"/>
                <a:ea typeface="思源黑体 CN Medium" panose="020B0600000000000000" pitchFamily="34" charset="-122"/>
                <a:cs typeface="Lato Black" charset="0"/>
              </a:rPr>
              <a:t>当下的转变</a:t>
            </a:r>
          </a:p>
        </p:txBody>
      </p:sp>
      <p:grpSp>
        <p:nvGrpSpPr>
          <p:cNvPr id="6" name="组合 5"/>
          <p:cNvGrpSpPr/>
          <p:nvPr/>
        </p:nvGrpSpPr>
        <p:grpSpPr>
          <a:xfrm>
            <a:off x="3245935" y="2441992"/>
            <a:ext cx="1969634" cy="1131023"/>
            <a:chOff x="738860" y="5644390"/>
            <a:chExt cx="3296998" cy="1087511"/>
          </a:xfrm>
        </p:grpSpPr>
        <p:sp>
          <p:nvSpPr>
            <p:cNvPr id="7" name="文本框 13"/>
            <p:cNvSpPr txBox="1"/>
            <p:nvPr/>
          </p:nvSpPr>
          <p:spPr>
            <a:xfrm>
              <a:off x="738860" y="5644390"/>
              <a:ext cx="2271644" cy="384717"/>
            </a:xfrm>
            <a:prstGeom prst="rect">
              <a:avLst/>
            </a:prstGeom>
            <a:noFill/>
          </p:spPr>
          <p:txBody>
            <a:bodyPr wrap="square" rtlCol="0">
              <a:spAutoFit/>
            </a:bodyPr>
            <a:lstStyle/>
            <a:p>
              <a:r>
                <a:rPr lang="zh-CN" altLang="en-US" sz="2000" b="1" dirty="0">
                  <a:latin typeface="楷体" panose="02010609060101010101" pitchFamily="49" charset="-122"/>
                  <a:ea typeface="楷体" panose="02010609060101010101" pitchFamily="49" charset="-122"/>
                  <a:cs typeface="华文黑体" charset="-122"/>
                </a:rPr>
                <a:t>目标制定</a:t>
              </a:r>
            </a:p>
          </p:txBody>
        </p:sp>
        <p:sp>
          <p:nvSpPr>
            <p:cNvPr id="8" name="文本框 14"/>
            <p:cNvSpPr txBox="1"/>
            <p:nvPr/>
          </p:nvSpPr>
          <p:spPr>
            <a:xfrm>
              <a:off x="738862" y="6140399"/>
              <a:ext cx="3296996" cy="443904"/>
            </a:xfrm>
            <a:prstGeom prst="rect">
              <a:avLst/>
            </a:prstGeom>
            <a:noFill/>
          </p:spPr>
          <p:txBody>
            <a:bodyPr wrap="square" rtlCol="0">
              <a:spAutoFit/>
            </a:bodyPr>
            <a:lstStyle/>
            <a:p>
              <a:pPr>
                <a:lnSpc>
                  <a:spcPct val="120000"/>
                </a:lnSpc>
              </a:pPr>
              <a:r>
                <a:rPr lang="zh-CN" altLang="en-US" sz="2000" dirty="0">
                  <a:latin typeface="楷体" panose="02010609060101010101" pitchFamily="49" charset="-122"/>
                  <a:ea typeface="楷体" panose="02010609060101010101" pitchFamily="49" charset="-122"/>
                  <a:sym typeface="+mn-ea"/>
                </a:rPr>
                <a:t>努力对方向</a:t>
              </a:r>
            </a:p>
          </p:txBody>
        </p:sp>
        <p:cxnSp>
          <p:nvCxnSpPr>
            <p:cNvPr id="9" name="直接连接符 8"/>
            <p:cNvCxnSpPr/>
            <p:nvPr/>
          </p:nvCxnSpPr>
          <p:spPr>
            <a:xfrm>
              <a:off x="869119" y="6731901"/>
              <a:ext cx="607339" cy="0"/>
            </a:xfrm>
            <a:prstGeom prst="line">
              <a:avLst/>
            </a:prstGeom>
            <a:ln w="19050">
              <a:solidFill>
                <a:srgbClr val="0CA678"/>
              </a:soli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6165128" y="2436374"/>
            <a:ext cx="2169886" cy="1131023"/>
            <a:chOff x="738860" y="5644390"/>
            <a:chExt cx="3632202" cy="1087511"/>
          </a:xfrm>
        </p:grpSpPr>
        <p:sp>
          <p:nvSpPr>
            <p:cNvPr id="11" name="文本框 29"/>
            <p:cNvSpPr txBox="1"/>
            <p:nvPr/>
          </p:nvSpPr>
          <p:spPr>
            <a:xfrm>
              <a:off x="738860" y="5644390"/>
              <a:ext cx="3178543" cy="384717"/>
            </a:xfrm>
            <a:prstGeom prst="rect">
              <a:avLst/>
            </a:prstGeom>
            <a:noFill/>
          </p:spPr>
          <p:txBody>
            <a:bodyPr wrap="square" rtlCol="0">
              <a:spAutoFit/>
            </a:bodyPr>
            <a:lstStyle/>
            <a:p>
              <a:r>
                <a:rPr lang="zh-CN" altLang="en-US" sz="2000" b="1" dirty="0">
                  <a:latin typeface="楷体" panose="02010609060101010101" pitchFamily="49" charset="-122"/>
                  <a:ea typeface="楷体" panose="02010609060101010101" pitchFamily="49" charset="-122"/>
                  <a:cs typeface="华文黑体" charset="-122"/>
                </a:rPr>
                <a:t>目标共识</a:t>
              </a:r>
            </a:p>
          </p:txBody>
        </p:sp>
        <p:sp>
          <p:nvSpPr>
            <p:cNvPr id="15" name="文本框 30"/>
            <p:cNvSpPr txBox="1"/>
            <p:nvPr/>
          </p:nvSpPr>
          <p:spPr>
            <a:xfrm>
              <a:off x="738862" y="6140399"/>
              <a:ext cx="3632200" cy="443904"/>
            </a:xfrm>
            <a:prstGeom prst="rect">
              <a:avLst/>
            </a:prstGeom>
            <a:noFill/>
          </p:spPr>
          <p:txBody>
            <a:bodyPr wrap="square" rtlCol="0">
              <a:spAutoFit/>
            </a:bodyPr>
            <a:lstStyle/>
            <a:p>
              <a:pPr>
                <a:lnSpc>
                  <a:spcPct val="120000"/>
                </a:lnSpc>
              </a:pPr>
              <a:r>
                <a:rPr lang="zh-CN" altLang="en-US" sz="2000" dirty="0">
                  <a:latin typeface="楷体" panose="02010609060101010101" pitchFamily="49" charset="-122"/>
                  <a:ea typeface="楷体" panose="02010609060101010101" pitchFamily="49" charset="-122"/>
                  <a:sym typeface="+mn-ea"/>
                </a:rPr>
                <a:t>理解和认同</a:t>
              </a:r>
            </a:p>
          </p:txBody>
        </p:sp>
        <p:cxnSp>
          <p:nvCxnSpPr>
            <p:cNvPr id="16" name="直接连接符 15"/>
            <p:cNvCxnSpPr/>
            <p:nvPr/>
          </p:nvCxnSpPr>
          <p:spPr>
            <a:xfrm>
              <a:off x="869119" y="6731901"/>
              <a:ext cx="607339" cy="0"/>
            </a:xfrm>
            <a:prstGeom prst="line">
              <a:avLst/>
            </a:prstGeom>
            <a:ln w="19050">
              <a:solidFill>
                <a:srgbClr val="0CA678"/>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3245542" y="4365104"/>
            <a:ext cx="2169886" cy="1131023"/>
            <a:chOff x="738860" y="5644390"/>
            <a:chExt cx="3632202" cy="1087511"/>
          </a:xfrm>
        </p:grpSpPr>
        <p:sp>
          <p:nvSpPr>
            <p:cNvPr id="18" name="文本框 33"/>
            <p:cNvSpPr txBox="1"/>
            <p:nvPr/>
          </p:nvSpPr>
          <p:spPr>
            <a:xfrm>
              <a:off x="738860" y="5644390"/>
              <a:ext cx="2271643" cy="384717"/>
            </a:xfrm>
            <a:prstGeom prst="rect">
              <a:avLst/>
            </a:prstGeom>
            <a:noFill/>
          </p:spPr>
          <p:txBody>
            <a:bodyPr wrap="square" rtlCol="0">
              <a:spAutoFit/>
            </a:bodyPr>
            <a:lstStyle/>
            <a:p>
              <a:r>
                <a:rPr lang="zh-CN" altLang="en-US" sz="2000" b="1" dirty="0">
                  <a:latin typeface="楷体" panose="02010609060101010101" pitchFamily="49" charset="-122"/>
                  <a:ea typeface="楷体" panose="02010609060101010101" pitchFamily="49" charset="-122"/>
                  <a:cs typeface="华文黑体" charset="-122"/>
                </a:rPr>
                <a:t>目标监督</a:t>
              </a:r>
            </a:p>
          </p:txBody>
        </p:sp>
        <p:sp>
          <p:nvSpPr>
            <p:cNvPr id="19" name="文本框 34"/>
            <p:cNvSpPr txBox="1"/>
            <p:nvPr/>
          </p:nvSpPr>
          <p:spPr>
            <a:xfrm>
              <a:off x="738862" y="6140399"/>
              <a:ext cx="3632200" cy="443904"/>
            </a:xfrm>
            <a:prstGeom prst="rect">
              <a:avLst/>
            </a:prstGeom>
            <a:noFill/>
          </p:spPr>
          <p:txBody>
            <a:bodyPr wrap="square" rtlCol="0">
              <a:spAutoFit/>
            </a:bodyPr>
            <a:lstStyle/>
            <a:p>
              <a:pPr>
                <a:lnSpc>
                  <a:spcPct val="120000"/>
                </a:lnSpc>
              </a:pPr>
              <a:r>
                <a:rPr lang="zh-CN" altLang="en-US" sz="2000" dirty="0">
                  <a:latin typeface="楷体" panose="02010609060101010101" pitchFamily="49" charset="-122"/>
                  <a:ea typeface="楷体" panose="02010609060101010101" pitchFamily="49" charset="-122"/>
                  <a:sym typeface="+mn-ea"/>
                </a:rPr>
                <a:t>过程管理是关键</a:t>
              </a:r>
            </a:p>
          </p:txBody>
        </p:sp>
        <p:cxnSp>
          <p:nvCxnSpPr>
            <p:cNvPr id="20" name="直接连接符 19"/>
            <p:cNvCxnSpPr/>
            <p:nvPr/>
          </p:nvCxnSpPr>
          <p:spPr>
            <a:xfrm>
              <a:off x="869119" y="6731901"/>
              <a:ext cx="607339" cy="0"/>
            </a:xfrm>
            <a:prstGeom prst="line">
              <a:avLst/>
            </a:prstGeom>
            <a:ln w="19050">
              <a:solidFill>
                <a:srgbClr val="0CA678"/>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6153368" y="4370723"/>
            <a:ext cx="2510157" cy="1131023"/>
            <a:chOff x="738860" y="5644390"/>
            <a:chExt cx="3632202" cy="1087511"/>
          </a:xfrm>
        </p:grpSpPr>
        <p:sp>
          <p:nvSpPr>
            <p:cNvPr id="22" name="文本框 37"/>
            <p:cNvSpPr txBox="1"/>
            <p:nvPr/>
          </p:nvSpPr>
          <p:spPr>
            <a:xfrm>
              <a:off x="738860" y="5644390"/>
              <a:ext cx="3632201" cy="384717"/>
            </a:xfrm>
            <a:prstGeom prst="rect">
              <a:avLst/>
            </a:prstGeom>
            <a:noFill/>
          </p:spPr>
          <p:txBody>
            <a:bodyPr wrap="square" rtlCol="0">
              <a:spAutoFit/>
            </a:bodyPr>
            <a:lstStyle/>
            <a:p>
              <a:r>
                <a:rPr lang="zh-CN" altLang="en-US" sz="2000" b="1" dirty="0">
                  <a:latin typeface="楷体" panose="02010609060101010101" pitchFamily="49" charset="-122"/>
                  <a:ea typeface="楷体" panose="02010609060101010101" pitchFamily="49" charset="-122"/>
                  <a:cs typeface="华文黑体" charset="-122"/>
                </a:rPr>
                <a:t>目标评估</a:t>
              </a:r>
            </a:p>
          </p:txBody>
        </p:sp>
        <p:sp>
          <p:nvSpPr>
            <p:cNvPr id="23" name="文本框 38"/>
            <p:cNvSpPr txBox="1"/>
            <p:nvPr/>
          </p:nvSpPr>
          <p:spPr>
            <a:xfrm>
              <a:off x="738861" y="6140399"/>
              <a:ext cx="3632201" cy="443904"/>
            </a:xfrm>
            <a:prstGeom prst="rect">
              <a:avLst/>
            </a:prstGeom>
            <a:noFill/>
          </p:spPr>
          <p:txBody>
            <a:bodyPr wrap="square" rtlCol="0">
              <a:spAutoFit/>
            </a:bodyPr>
            <a:lstStyle/>
            <a:p>
              <a:pPr>
                <a:lnSpc>
                  <a:spcPct val="120000"/>
                </a:lnSpc>
              </a:pPr>
              <a:r>
                <a:rPr lang="zh-CN" altLang="en-US" sz="2000" dirty="0">
                  <a:latin typeface="楷体" panose="02010609060101010101" pitchFamily="49" charset="-122"/>
                  <a:ea typeface="楷体" panose="02010609060101010101" pitchFamily="49" charset="-122"/>
                  <a:sym typeface="+mn-ea"/>
                </a:rPr>
                <a:t>及时激励，末位淘汰</a:t>
              </a:r>
            </a:p>
          </p:txBody>
        </p:sp>
        <p:cxnSp>
          <p:nvCxnSpPr>
            <p:cNvPr id="24" name="直接连接符 23"/>
            <p:cNvCxnSpPr/>
            <p:nvPr/>
          </p:nvCxnSpPr>
          <p:spPr>
            <a:xfrm>
              <a:off x="869119" y="6731901"/>
              <a:ext cx="607339" cy="0"/>
            </a:xfrm>
            <a:prstGeom prst="line">
              <a:avLst/>
            </a:prstGeom>
            <a:ln w="19050">
              <a:solidFill>
                <a:srgbClr val="0CA678"/>
              </a:solidFill>
            </a:ln>
          </p:spPr>
          <p:style>
            <a:lnRef idx="1">
              <a:schemeClr val="accent1"/>
            </a:lnRef>
            <a:fillRef idx="0">
              <a:schemeClr val="accent1"/>
            </a:fillRef>
            <a:effectRef idx="0">
              <a:schemeClr val="accent1"/>
            </a:effectRef>
            <a:fontRef idx="minor">
              <a:schemeClr val="tx1"/>
            </a:fontRef>
          </p:style>
        </p:cxnSp>
      </p:grpSp>
      <p:sp>
        <p:nvSpPr>
          <p:cNvPr id="27" name="矩形 26"/>
          <p:cNvSpPr/>
          <p:nvPr/>
        </p:nvSpPr>
        <p:spPr>
          <a:xfrm>
            <a:off x="153068" y="1070150"/>
            <a:ext cx="1334420" cy="5311178"/>
          </a:xfrm>
          <a:prstGeom prst="rect">
            <a:avLst/>
          </a:prstGeom>
          <a:solidFill>
            <a:srgbClr val="0CA678"/>
          </a:solidFill>
          <a:ln>
            <a:noFill/>
          </a:ln>
          <a:effectLst>
            <a:outerShdw blurRad="50800" dist="38100" dir="2700000" algn="tl" rotWithShape="0">
              <a:srgbClr val="0CA67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黑体" charset="-122"/>
              <a:ea typeface="华文黑体" charset="-122"/>
            </a:endParaRPr>
          </a:p>
        </p:txBody>
      </p:sp>
      <p:sp>
        <p:nvSpPr>
          <p:cNvPr id="28" name="文本框 2"/>
          <p:cNvSpPr txBox="1"/>
          <p:nvPr/>
        </p:nvSpPr>
        <p:spPr>
          <a:xfrm>
            <a:off x="153068" y="2566099"/>
            <a:ext cx="1334420" cy="2062103"/>
          </a:xfrm>
          <a:prstGeom prst="rect">
            <a:avLst/>
          </a:prstGeom>
          <a:noFill/>
        </p:spPr>
        <p:txBody>
          <a:bodyPr wrap="square" rtlCol="0">
            <a:spAutoFit/>
          </a:bodyPr>
          <a:lstStyle/>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岗位职责说明书</a:t>
            </a:r>
          </a:p>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胜任力模型</a:t>
            </a:r>
          </a:p>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培养体系 </a:t>
            </a:r>
            <a:endParaRPr lang="en-US"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职级体系</a:t>
            </a:r>
            <a:endParaRPr lang="en-US"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绩效</a:t>
            </a:r>
          </a:p>
          <a:p>
            <a:pPr marL="285750" indent="-285750" algn="just">
              <a:buFont typeface="Arial" panose="020B0604020202020204" pitchFamily="34" charset="0"/>
              <a:buChar char="•"/>
            </a:pPr>
            <a:r>
              <a:rPr lang="zh-CN" altLang="zh-CN" sz="1600" kern="100" dirty="0">
                <a:solidFill>
                  <a:schemeClr val="bg1">
                    <a:lumMod val="85000"/>
                  </a:schemeClr>
                </a:solidFill>
                <a:effectLst/>
                <a:latin typeface="等线" panose="02010600030101010101" pitchFamily="2" charset="-122"/>
                <a:ea typeface="等线" panose="02010600030101010101" pitchFamily="2" charset="-122"/>
                <a:cs typeface="Times New Roman" panose="02020603050405020304" pitchFamily="18" charset="0"/>
              </a:rPr>
              <a:t>应用</a:t>
            </a:r>
            <a:endParaRPr lang="zh-CN" altLang="en-US" sz="1600" dirty="0">
              <a:solidFill>
                <a:schemeClr val="bg1">
                  <a:lumMod val="85000"/>
                </a:schemeClr>
              </a:solidFill>
              <a:latin typeface="幼圆" panose="02010509060101010101" pitchFamily="49" charset="-122"/>
              <a:ea typeface="幼圆" panose="02010509060101010101" pitchFamily="49" charset="-122"/>
            </a:endParaRP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5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3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2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17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000"/>
                                        <p:tgtEl>
                                          <p:spTgt spid="17"/>
                                        </p:tgtEl>
                                      </p:cBhvr>
                                    </p:animEffect>
                                    <p:anim calcmode="lin" valueType="num">
                                      <p:cBhvr>
                                        <p:cTn id="23" dur="1000" fill="hold"/>
                                        <p:tgtEl>
                                          <p:spTgt spid="17"/>
                                        </p:tgtEl>
                                        <p:attrNameLst>
                                          <p:attrName>ppt_x</p:attrName>
                                        </p:attrNameLst>
                                      </p:cBhvr>
                                      <p:tavLst>
                                        <p:tav tm="0">
                                          <p:val>
                                            <p:strVal val="#ppt_x"/>
                                          </p:val>
                                        </p:tav>
                                        <p:tav tm="100000">
                                          <p:val>
                                            <p:strVal val="#ppt_x"/>
                                          </p:val>
                                        </p:tav>
                                      </p:tavLst>
                                    </p:anim>
                                    <p:anim calcmode="lin" valueType="num">
                                      <p:cBhvr>
                                        <p:cTn id="24" dur="1000" fill="hold"/>
                                        <p:tgtEl>
                                          <p:spTgt spid="1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20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1000"/>
                                        <p:tgtEl>
                                          <p:spTgt spid="21"/>
                                        </p:tgtEl>
                                      </p:cBhvr>
                                    </p:animEffect>
                                    <p:anim calcmode="lin" valueType="num">
                                      <p:cBhvr>
                                        <p:cTn id="28" dur="1000" fill="hold"/>
                                        <p:tgtEl>
                                          <p:spTgt spid="21"/>
                                        </p:tgtEl>
                                        <p:attrNameLst>
                                          <p:attrName>ppt_x</p:attrName>
                                        </p:attrNameLst>
                                      </p:cBhvr>
                                      <p:tavLst>
                                        <p:tav tm="0">
                                          <p:val>
                                            <p:strVal val="#ppt_x"/>
                                          </p:val>
                                        </p:tav>
                                        <p:tav tm="100000">
                                          <p:val>
                                            <p:strVal val="#ppt_x"/>
                                          </p:val>
                                        </p:tav>
                                      </p:tavLst>
                                    </p:anim>
                                    <p:anim calcmode="lin" valueType="num">
                                      <p:cBhvr>
                                        <p:cTn id="2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92544" y="116632"/>
            <a:ext cx="1013088" cy="433951"/>
          </a:xfrm>
          <a:prstGeom prst="rect">
            <a:avLst/>
          </a:prstGeom>
        </p:spPr>
      </p:pic>
      <p:sp>
        <p:nvSpPr>
          <p:cNvPr id="12" name="文本框 21"/>
          <p:cNvSpPr txBox="1"/>
          <p:nvPr/>
        </p:nvSpPr>
        <p:spPr>
          <a:xfrm>
            <a:off x="191343" y="286552"/>
            <a:ext cx="9089827" cy="584775"/>
          </a:xfrm>
          <a:prstGeom prst="rect">
            <a:avLst/>
          </a:prstGeom>
          <a:noFill/>
        </p:spPr>
        <p:txBody>
          <a:bodyPr wrap="square" rtlCol="0">
            <a:spAutoFit/>
          </a:bodyPr>
          <a:lstStyle/>
          <a:p>
            <a:pPr algn="ctr"/>
            <a:r>
              <a:rPr lang="zh-CN" altLang="en-US" sz="3200" spc="300" dirty="0">
                <a:solidFill>
                  <a:schemeClr val="tx2"/>
                </a:solidFill>
                <a:latin typeface="思源黑体 CN Medium" panose="020B0600000000000000" pitchFamily="34" charset="-122"/>
                <a:ea typeface="思源黑体 CN Medium" panose="020B0600000000000000" pitchFamily="34" charset="-122"/>
                <a:cs typeface="Lato Black" charset="0"/>
              </a:rPr>
              <a:t>绩效目标管理</a:t>
            </a:r>
            <a:r>
              <a:rPr lang="en-US" altLang="zh-CN" sz="3200" spc="300" dirty="0">
                <a:solidFill>
                  <a:schemeClr val="tx2"/>
                </a:solidFill>
                <a:latin typeface="思源黑体 CN Medium" panose="020B0600000000000000" pitchFamily="34" charset="-122"/>
                <a:ea typeface="思源黑体 CN Medium" panose="020B0600000000000000" pitchFamily="34" charset="-122"/>
                <a:cs typeface="Lato Black" charset="0"/>
              </a:rPr>
              <a:t>——</a:t>
            </a:r>
            <a:r>
              <a:rPr lang="zh-CN" altLang="en-US" sz="3200" spc="300" dirty="0">
                <a:solidFill>
                  <a:schemeClr val="tx2"/>
                </a:solidFill>
                <a:latin typeface="思源黑体 CN Medium" panose="020B0600000000000000" pitchFamily="34" charset="-122"/>
                <a:ea typeface="思源黑体 CN Medium" panose="020B0600000000000000" pitchFamily="34" charset="-122"/>
                <a:cs typeface="Lato Black" charset="0"/>
              </a:rPr>
              <a:t>当下的转变之目标制定</a:t>
            </a:r>
          </a:p>
        </p:txBody>
      </p:sp>
      <p:sp>
        <p:nvSpPr>
          <p:cNvPr id="26" name="文本框 5"/>
          <p:cNvSpPr txBox="1"/>
          <p:nvPr/>
        </p:nvSpPr>
        <p:spPr>
          <a:xfrm>
            <a:off x="3228423" y="3312315"/>
            <a:ext cx="2651553" cy="454625"/>
          </a:xfrm>
          <a:prstGeom prst="rect">
            <a:avLst/>
          </a:prstGeom>
          <a:noFill/>
        </p:spPr>
        <p:txBody>
          <a:bodyPr wrap="square">
            <a:noAutofit/>
          </a:bodyPr>
          <a:lstStyle/>
          <a:p>
            <a:pPr>
              <a:lnSpc>
                <a:spcPct val="120000"/>
              </a:lnSpc>
            </a:pPr>
            <a:r>
              <a:rPr lang="en-US" altLang="zh-CN" sz="1600" b="1" dirty="0">
                <a:latin typeface="楷体" panose="02010609060101010101" pitchFamily="49" charset="-122"/>
                <a:ea typeface="楷体" panose="02010609060101010101" pitchFamily="49" charset="-122"/>
              </a:rPr>
              <a:t>2.</a:t>
            </a:r>
            <a:r>
              <a:rPr lang="zh-CN" altLang="en-US" sz="1600" b="1" dirty="0">
                <a:latin typeface="楷体" panose="02010609060101010101" pitchFamily="49" charset="-122"/>
                <a:ea typeface="楷体" panose="02010609060101010101" pitchFamily="49" charset="-122"/>
              </a:rPr>
              <a:t>目标的维度</a:t>
            </a:r>
            <a:endParaRPr lang="zh-CN" altLang="en-US" sz="1600" dirty="0">
              <a:latin typeface="楷体" panose="02010609060101010101" pitchFamily="49" charset="-122"/>
              <a:ea typeface="楷体" panose="02010609060101010101" pitchFamily="49" charset="-122"/>
            </a:endParaRPr>
          </a:p>
        </p:txBody>
      </p:sp>
      <p:sp>
        <p:nvSpPr>
          <p:cNvPr id="27" name="文本框 7"/>
          <p:cNvSpPr txBox="1"/>
          <p:nvPr/>
        </p:nvSpPr>
        <p:spPr>
          <a:xfrm>
            <a:off x="3228422" y="4223475"/>
            <a:ext cx="1721821" cy="498598"/>
          </a:xfrm>
          <a:prstGeom prst="rect">
            <a:avLst/>
          </a:prstGeom>
          <a:noFill/>
        </p:spPr>
        <p:txBody>
          <a:bodyPr wrap="square">
            <a:noAutofit/>
          </a:bodyPr>
          <a:lstStyle/>
          <a:p>
            <a:pPr>
              <a:lnSpc>
                <a:spcPct val="120000"/>
              </a:lnSpc>
            </a:pPr>
            <a:r>
              <a:rPr lang="en-US" altLang="zh-CN" sz="1600" b="1" dirty="0">
                <a:latin typeface="楷体" panose="02010609060101010101" pitchFamily="49" charset="-122"/>
                <a:ea typeface="楷体" panose="02010609060101010101" pitchFamily="49" charset="-122"/>
              </a:rPr>
              <a:t>3.</a:t>
            </a:r>
            <a:r>
              <a:rPr lang="zh-CN" altLang="en-US" sz="1600" b="1" dirty="0">
                <a:latin typeface="楷体" panose="02010609060101010101" pitchFamily="49" charset="-122"/>
                <a:ea typeface="楷体" panose="02010609060101010101" pitchFamily="49" charset="-122"/>
              </a:rPr>
              <a:t>清晰量化</a:t>
            </a:r>
          </a:p>
        </p:txBody>
      </p:sp>
      <p:sp>
        <p:nvSpPr>
          <p:cNvPr id="28" name="文本框 9"/>
          <p:cNvSpPr txBox="1"/>
          <p:nvPr/>
        </p:nvSpPr>
        <p:spPr>
          <a:xfrm>
            <a:off x="7290657" y="2492749"/>
            <a:ext cx="2252833" cy="498598"/>
          </a:xfrm>
          <a:prstGeom prst="rect">
            <a:avLst/>
          </a:prstGeom>
          <a:noFill/>
        </p:spPr>
        <p:txBody>
          <a:bodyPr wrap="square">
            <a:noAutofit/>
          </a:bodyPr>
          <a:lstStyle/>
          <a:p>
            <a:pPr>
              <a:lnSpc>
                <a:spcPct val="120000"/>
              </a:lnSpc>
            </a:pPr>
            <a:r>
              <a:rPr lang="en-US" altLang="zh-CN" sz="1600" b="1" dirty="0">
                <a:latin typeface="楷体" panose="02010609060101010101" pitchFamily="49" charset="-122"/>
                <a:ea typeface="楷体" panose="02010609060101010101" pitchFamily="49" charset="-122"/>
              </a:rPr>
              <a:t>4.</a:t>
            </a:r>
            <a:r>
              <a:rPr lang="zh-CN" altLang="en-US" sz="1600" b="1" dirty="0">
                <a:latin typeface="楷体" panose="02010609060101010101" pitchFamily="49" charset="-122"/>
                <a:ea typeface="楷体" panose="02010609060101010101" pitchFamily="49" charset="-122"/>
              </a:rPr>
              <a:t>合理性和挑战性</a:t>
            </a:r>
          </a:p>
        </p:txBody>
      </p:sp>
      <p:sp>
        <p:nvSpPr>
          <p:cNvPr id="30" name="文本框 11"/>
          <p:cNvSpPr txBox="1"/>
          <p:nvPr/>
        </p:nvSpPr>
        <p:spPr>
          <a:xfrm>
            <a:off x="3228424" y="2515260"/>
            <a:ext cx="1904808" cy="527058"/>
          </a:xfrm>
          <a:prstGeom prst="rect">
            <a:avLst/>
          </a:prstGeom>
          <a:noFill/>
        </p:spPr>
        <p:txBody>
          <a:bodyPr wrap="square">
            <a:noAutofit/>
          </a:bodyPr>
          <a:lstStyle/>
          <a:p>
            <a:pPr>
              <a:lnSpc>
                <a:spcPct val="120000"/>
              </a:lnSpc>
            </a:pPr>
            <a:r>
              <a:rPr lang="en-US" altLang="zh-CN" sz="1600" b="1" dirty="0">
                <a:latin typeface="楷体" panose="02010609060101010101" pitchFamily="49" charset="-122"/>
                <a:ea typeface="楷体" panose="02010609060101010101" pitchFamily="49" charset="-122"/>
              </a:rPr>
              <a:t>1.</a:t>
            </a:r>
            <a:r>
              <a:rPr lang="zh-CN" altLang="en-US" sz="1600" b="1" dirty="0">
                <a:latin typeface="楷体" panose="02010609060101010101" pitchFamily="49" charset="-122"/>
                <a:ea typeface="楷体" panose="02010609060101010101" pitchFamily="49" charset="-122"/>
              </a:rPr>
              <a:t>目标解读和分解</a:t>
            </a:r>
          </a:p>
        </p:txBody>
      </p:sp>
      <p:grpSp>
        <p:nvGrpSpPr>
          <p:cNvPr id="31" name="组合 30"/>
          <p:cNvGrpSpPr/>
          <p:nvPr/>
        </p:nvGrpSpPr>
        <p:grpSpPr>
          <a:xfrm>
            <a:off x="2396927" y="3258342"/>
            <a:ext cx="602706" cy="602706"/>
            <a:chOff x="876300" y="2747342"/>
            <a:chExt cx="602706" cy="602706"/>
          </a:xfrm>
        </p:grpSpPr>
        <p:sp>
          <p:nvSpPr>
            <p:cNvPr id="32" name="椭圆 31"/>
            <p:cNvSpPr/>
            <p:nvPr/>
          </p:nvSpPr>
          <p:spPr>
            <a:xfrm>
              <a:off x="876300" y="2747342"/>
              <a:ext cx="602706" cy="602706"/>
            </a:xfrm>
            <a:prstGeom prst="ellipse">
              <a:avLst/>
            </a:prstGeom>
            <a:noFill/>
            <a:ln w="38100">
              <a:solidFill>
                <a:srgbClr val="3F434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4000">
                <a:latin typeface="楷体" panose="02010609060101010101" pitchFamily="49" charset="-122"/>
                <a:ea typeface="楷体" panose="02010609060101010101" pitchFamily="49" charset="-122"/>
              </a:endParaRPr>
            </a:p>
          </p:txBody>
        </p:sp>
        <p:sp>
          <p:nvSpPr>
            <p:cNvPr id="33" name="任意多边形 17"/>
            <p:cNvSpPr/>
            <p:nvPr/>
          </p:nvSpPr>
          <p:spPr>
            <a:xfrm>
              <a:off x="988495" y="2859537"/>
              <a:ext cx="378316" cy="378316"/>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4000">
                <a:latin typeface="楷体" panose="02010609060101010101" pitchFamily="49" charset="-122"/>
                <a:ea typeface="楷体" panose="02010609060101010101" pitchFamily="49" charset="-122"/>
              </a:endParaRPr>
            </a:p>
          </p:txBody>
        </p:sp>
      </p:grpSp>
      <p:grpSp>
        <p:nvGrpSpPr>
          <p:cNvPr id="34" name="组合 33"/>
          <p:cNvGrpSpPr/>
          <p:nvPr/>
        </p:nvGrpSpPr>
        <p:grpSpPr>
          <a:xfrm>
            <a:off x="2396927" y="4122438"/>
            <a:ext cx="602706" cy="602706"/>
            <a:chOff x="876300" y="3703838"/>
            <a:chExt cx="602706" cy="602706"/>
          </a:xfrm>
        </p:grpSpPr>
        <p:sp>
          <p:nvSpPr>
            <p:cNvPr id="35" name="椭圆 34"/>
            <p:cNvSpPr/>
            <p:nvPr/>
          </p:nvSpPr>
          <p:spPr>
            <a:xfrm>
              <a:off x="876300" y="3703838"/>
              <a:ext cx="602706" cy="602706"/>
            </a:xfrm>
            <a:prstGeom prst="ellipse">
              <a:avLst/>
            </a:prstGeom>
            <a:noFill/>
            <a:ln w="38100">
              <a:solidFill>
                <a:srgbClr val="3F434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4000">
                <a:latin typeface="楷体" panose="02010609060101010101" pitchFamily="49" charset="-122"/>
                <a:ea typeface="楷体" panose="02010609060101010101" pitchFamily="49" charset="-122"/>
              </a:endParaRPr>
            </a:p>
          </p:txBody>
        </p:sp>
        <p:sp>
          <p:nvSpPr>
            <p:cNvPr id="36" name="任意多边形 18"/>
            <p:cNvSpPr/>
            <p:nvPr/>
          </p:nvSpPr>
          <p:spPr>
            <a:xfrm>
              <a:off x="988495" y="3816033"/>
              <a:ext cx="378316" cy="378316"/>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4000">
                <a:latin typeface="楷体" panose="02010609060101010101" pitchFamily="49" charset="-122"/>
                <a:ea typeface="楷体" panose="02010609060101010101" pitchFamily="49" charset="-122"/>
              </a:endParaRPr>
            </a:p>
          </p:txBody>
        </p:sp>
      </p:grpSp>
      <p:grpSp>
        <p:nvGrpSpPr>
          <p:cNvPr id="37" name="组合 36"/>
          <p:cNvGrpSpPr/>
          <p:nvPr/>
        </p:nvGrpSpPr>
        <p:grpSpPr>
          <a:xfrm>
            <a:off x="6492489" y="2452765"/>
            <a:ext cx="602706" cy="602706"/>
            <a:chOff x="876300" y="4660334"/>
            <a:chExt cx="602706" cy="602706"/>
          </a:xfrm>
        </p:grpSpPr>
        <p:sp>
          <p:nvSpPr>
            <p:cNvPr id="38" name="椭圆 37"/>
            <p:cNvSpPr/>
            <p:nvPr/>
          </p:nvSpPr>
          <p:spPr>
            <a:xfrm>
              <a:off x="876300" y="4660334"/>
              <a:ext cx="602706" cy="602706"/>
            </a:xfrm>
            <a:prstGeom prst="ellipse">
              <a:avLst/>
            </a:prstGeom>
            <a:noFill/>
            <a:ln w="38100">
              <a:solidFill>
                <a:srgbClr val="3F434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92500" lnSpcReduction="20000"/>
            </a:bodyPr>
            <a:lstStyle/>
            <a:p>
              <a:pPr algn="ctr"/>
              <a:r>
                <a:rPr lang="en-US" sz="2800" dirty="0">
                  <a:solidFill>
                    <a:schemeClr val="tx1">
                      <a:lumMod val="50000"/>
                      <a:lumOff val="50000"/>
                    </a:schemeClr>
                  </a:solidFill>
                  <a:latin typeface="楷体" panose="02010609060101010101" pitchFamily="49" charset="-122"/>
                  <a:ea typeface="楷体" panose="02010609060101010101" pitchFamily="49" charset="-122"/>
                </a:rPr>
                <a:t></a:t>
              </a:r>
            </a:p>
          </p:txBody>
        </p:sp>
        <p:sp>
          <p:nvSpPr>
            <p:cNvPr id="39" name="任意多边形 19"/>
            <p:cNvSpPr/>
            <p:nvPr/>
          </p:nvSpPr>
          <p:spPr>
            <a:xfrm>
              <a:off x="988495" y="4772529"/>
              <a:ext cx="378316" cy="378316"/>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92500" lnSpcReduction="20000"/>
            </a:bodyPr>
            <a:lstStyle/>
            <a:p>
              <a:pPr algn="ctr"/>
              <a:r>
                <a:rPr lang="en-US" sz="2400" dirty="0">
                  <a:solidFill>
                    <a:schemeClr val="tx1">
                      <a:lumMod val="50000"/>
                      <a:lumOff val="50000"/>
                    </a:schemeClr>
                  </a:solidFill>
                  <a:latin typeface="楷体" panose="02010609060101010101" pitchFamily="49" charset="-122"/>
                  <a:ea typeface="楷体" panose="02010609060101010101" pitchFamily="49" charset="-122"/>
                </a:rPr>
                <a:t></a:t>
              </a:r>
            </a:p>
          </p:txBody>
        </p:sp>
      </p:grpSp>
      <p:grpSp>
        <p:nvGrpSpPr>
          <p:cNvPr id="40" name="组合 39"/>
          <p:cNvGrpSpPr/>
          <p:nvPr/>
        </p:nvGrpSpPr>
        <p:grpSpPr>
          <a:xfrm>
            <a:off x="2426373" y="2440695"/>
            <a:ext cx="602706" cy="602706"/>
            <a:chOff x="876300" y="1772816"/>
            <a:chExt cx="602706" cy="602706"/>
          </a:xfrm>
        </p:grpSpPr>
        <p:sp>
          <p:nvSpPr>
            <p:cNvPr id="41" name="椭圆 40"/>
            <p:cNvSpPr/>
            <p:nvPr/>
          </p:nvSpPr>
          <p:spPr>
            <a:xfrm>
              <a:off x="876300" y="1772816"/>
              <a:ext cx="602706" cy="602706"/>
            </a:xfrm>
            <a:prstGeom prst="ellipse">
              <a:avLst/>
            </a:prstGeom>
            <a:noFill/>
            <a:ln w="38100">
              <a:solidFill>
                <a:srgbClr val="3F434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4000">
                <a:latin typeface="楷体" panose="02010609060101010101" pitchFamily="49" charset="-122"/>
                <a:ea typeface="楷体" panose="02010609060101010101" pitchFamily="49" charset="-122"/>
              </a:endParaRPr>
            </a:p>
          </p:txBody>
        </p:sp>
        <p:sp>
          <p:nvSpPr>
            <p:cNvPr id="42" name="任意多边形 20"/>
            <p:cNvSpPr/>
            <p:nvPr/>
          </p:nvSpPr>
          <p:spPr>
            <a:xfrm>
              <a:off x="988495" y="1885011"/>
              <a:ext cx="378316" cy="378316"/>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4000">
                <a:latin typeface="楷体" panose="02010609060101010101" pitchFamily="49" charset="-122"/>
                <a:ea typeface="楷体" panose="02010609060101010101" pitchFamily="49" charset="-122"/>
              </a:endParaRPr>
            </a:p>
          </p:txBody>
        </p:sp>
      </p:grpSp>
      <p:sp>
        <p:nvSpPr>
          <p:cNvPr id="43" name="文本框 7"/>
          <p:cNvSpPr txBox="1"/>
          <p:nvPr/>
        </p:nvSpPr>
        <p:spPr>
          <a:xfrm>
            <a:off x="7357312" y="3395733"/>
            <a:ext cx="2389233" cy="498598"/>
          </a:xfrm>
          <a:prstGeom prst="rect">
            <a:avLst/>
          </a:prstGeom>
          <a:noFill/>
        </p:spPr>
        <p:txBody>
          <a:bodyPr wrap="square">
            <a:noAutofit/>
          </a:bodyPr>
          <a:lstStyle/>
          <a:p>
            <a:pPr>
              <a:lnSpc>
                <a:spcPct val="120000"/>
              </a:lnSpc>
            </a:pPr>
            <a:r>
              <a:rPr lang="en-US" altLang="zh-CN" sz="1600" b="1" dirty="0">
                <a:latin typeface="楷体" panose="02010609060101010101" pitchFamily="49" charset="-122"/>
                <a:ea typeface="楷体" panose="02010609060101010101" pitchFamily="49" charset="-122"/>
              </a:rPr>
              <a:t>5.</a:t>
            </a:r>
            <a:r>
              <a:rPr lang="zh-CN" altLang="en-US" sz="1600" b="1" dirty="0">
                <a:latin typeface="楷体" panose="02010609060101010101" pitchFamily="49" charset="-122"/>
                <a:ea typeface="楷体" panose="02010609060101010101" pitchFamily="49" charset="-122"/>
              </a:rPr>
              <a:t>目标难度与数量</a:t>
            </a:r>
          </a:p>
        </p:txBody>
      </p:sp>
      <p:sp>
        <p:nvSpPr>
          <p:cNvPr id="44" name="文本框 9"/>
          <p:cNvSpPr txBox="1"/>
          <p:nvPr/>
        </p:nvSpPr>
        <p:spPr>
          <a:xfrm>
            <a:off x="7323985" y="4198776"/>
            <a:ext cx="1227943" cy="498598"/>
          </a:xfrm>
          <a:prstGeom prst="rect">
            <a:avLst/>
          </a:prstGeom>
          <a:noFill/>
        </p:spPr>
        <p:txBody>
          <a:bodyPr wrap="square">
            <a:noAutofit/>
          </a:bodyPr>
          <a:lstStyle/>
          <a:p>
            <a:pPr>
              <a:lnSpc>
                <a:spcPct val="120000"/>
              </a:lnSpc>
            </a:pPr>
            <a:r>
              <a:rPr lang="en-US" altLang="zh-CN" sz="1600" b="1" dirty="0">
                <a:latin typeface="楷体" panose="02010609060101010101" pitchFamily="49" charset="-122"/>
                <a:ea typeface="楷体" panose="02010609060101010101" pitchFamily="49" charset="-122"/>
              </a:rPr>
              <a:t>6.</a:t>
            </a:r>
            <a:r>
              <a:rPr lang="zh-CN" altLang="en-US" sz="1600" b="1" dirty="0">
                <a:latin typeface="楷体" panose="02010609060101010101" pitchFamily="49" charset="-122"/>
                <a:ea typeface="楷体" panose="02010609060101010101" pitchFamily="49" charset="-122"/>
              </a:rPr>
              <a:t>差异化</a:t>
            </a:r>
          </a:p>
        </p:txBody>
      </p:sp>
      <p:grpSp>
        <p:nvGrpSpPr>
          <p:cNvPr id="45" name="组合 44"/>
          <p:cNvGrpSpPr/>
          <p:nvPr/>
        </p:nvGrpSpPr>
        <p:grpSpPr>
          <a:xfrm>
            <a:off x="6525817" y="3316861"/>
            <a:ext cx="602706" cy="602706"/>
            <a:chOff x="876300" y="3703838"/>
            <a:chExt cx="602706" cy="602706"/>
          </a:xfrm>
        </p:grpSpPr>
        <p:sp>
          <p:nvSpPr>
            <p:cNvPr id="46" name="椭圆 45"/>
            <p:cNvSpPr/>
            <p:nvPr/>
          </p:nvSpPr>
          <p:spPr>
            <a:xfrm>
              <a:off x="876300" y="3703838"/>
              <a:ext cx="602706" cy="602706"/>
            </a:xfrm>
            <a:prstGeom prst="ellipse">
              <a:avLst/>
            </a:prstGeom>
            <a:noFill/>
            <a:ln w="38100">
              <a:solidFill>
                <a:srgbClr val="3F434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4000">
                <a:latin typeface="楷体" panose="02010609060101010101" pitchFamily="49" charset="-122"/>
                <a:ea typeface="楷体" panose="02010609060101010101" pitchFamily="49" charset="-122"/>
              </a:endParaRPr>
            </a:p>
          </p:txBody>
        </p:sp>
        <p:sp>
          <p:nvSpPr>
            <p:cNvPr id="47" name="任意多边形 18"/>
            <p:cNvSpPr/>
            <p:nvPr/>
          </p:nvSpPr>
          <p:spPr>
            <a:xfrm>
              <a:off x="988495" y="3816033"/>
              <a:ext cx="378316" cy="378316"/>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4000">
                <a:latin typeface="楷体" panose="02010609060101010101" pitchFamily="49" charset="-122"/>
                <a:ea typeface="楷体" panose="02010609060101010101" pitchFamily="49" charset="-122"/>
              </a:endParaRPr>
            </a:p>
          </p:txBody>
        </p:sp>
      </p:grpSp>
      <p:grpSp>
        <p:nvGrpSpPr>
          <p:cNvPr id="48" name="组合 47"/>
          <p:cNvGrpSpPr/>
          <p:nvPr/>
        </p:nvGrpSpPr>
        <p:grpSpPr>
          <a:xfrm>
            <a:off x="6525817" y="4108949"/>
            <a:ext cx="602706" cy="602706"/>
            <a:chOff x="876300" y="4660334"/>
            <a:chExt cx="602706" cy="602706"/>
          </a:xfrm>
        </p:grpSpPr>
        <p:sp>
          <p:nvSpPr>
            <p:cNvPr id="49" name="椭圆 48"/>
            <p:cNvSpPr/>
            <p:nvPr/>
          </p:nvSpPr>
          <p:spPr>
            <a:xfrm>
              <a:off x="876300" y="4660334"/>
              <a:ext cx="602706" cy="602706"/>
            </a:xfrm>
            <a:prstGeom prst="ellipse">
              <a:avLst/>
            </a:prstGeom>
            <a:noFill/>
            <a:ln w="38100">
              <a:solidFill>
                <a:srgbClr val="3F434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92500" lnSpcReduction="20000"/>
            </a:bodyPr>
            <a:lstStyle/>
            <a:p>
              <a:pPr algn="ctr"/>
              <a:r>
                <a:rPr lang="en-US" sz="2800" dirty="0">
                  <a:solidFill>
                    <a:schemeClr val="tx1">
                      <a:lumMod val="50000"/>
                      <a:lumOff val="50000"/>
                    </a:schemeClr>
                  </a:solidFill>
                  <a:latin typeface="楷体" panose="02010609060101010101" pitchFamily="49" charset="-122"/>
                  <a:ea typeface="楷体" panose="02010609060101010101" pitchFamily="49" charset="-122"/>
                </a:rPr>
                <a:t></a:t>
              </a:r>
            </a:p>
          </p:txBody>
        </p:sp>
        <p:sp>
          <p:nvSpPr>
            <p:cNvPr id="50" name="任意多边形 19"/>
            <p:cNvSpPr/>
            <p:nvPr/>
          </p:nvSpPr>
          <p:spPr>
            <a:xfrm>
              <a:off x="988495" y="4772529"/>
              <a:ext cx="378316" cy="378316"/>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92500" lnSpcReduction="20000"/>
            </a:bodyPr>
            <a:lstStyle/>
            <a:p>
              <a:pPr algn="ctr"/>
              <a:r>
                <a:rPr lang="en-US" sz="2400" dirty="0">
                  <a:solidFill>
                    <a:schemeClr val="tx1">
                      <a:lumMod val="50000"/>
                      <a:lumOff val="50000"/>
                    </a:schemeClr>
                  </a:solidFill>
                  <a:latin typeface="楷体" panose="02010609060101010101" pitchFamily="49" charset="-122"/>
                  <a:ea typeface="楷体" panose="02010609060101010101" pitchFamily="49" charset="-122"/>
                </a:rPr>
                <a:t></a:t>
              </a:r>
            </a:p>
          </p:txBody>
        </p:sp>
      </p:grpSp>
      <p:sp>
        <p:nvSpPr>
          <p:cNvPr id="51" name="矩形 50"/>
          <p:cNvSpPr/>
          <p:nvPr/>
        </p:nvSpPr>
        <p:spPr>
          <a:xfrm>
            <a:off x="153068" y="1070150"/>
            <a:ext cx="1334420" cy="5311178"/>
          </a:xfrm>
          <a:prstGeom prst="rect">
            <a:avLst/>
          </a:prstGeom>
          <a:solidFill>
            <a:srgbClr val="0CA678"/>
          </a:solidFill>
          <a:ln>
            <a:noFill/>
          </a:ln>
          <a:effectLst>
            <a:outerShdw blurRad="50800" dist="38100" dir="2700000" algn="tl" rotWithShape="0">
              <a:srgbClr val="0CA67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黑体" charset="-122"/>
              <a:ea typeface="华文黑体" charset="-122"/>
            </a:endParaRPr>
          </a:p>
        </p:txBody>
      </p:sp>
      <p:sp>
        <p:nvSpPr>
          <p:cNvPr id="52" name="文本框 2"/>
          <p:cNvSpPr txBox="1"/>
          <p:nvPr/>
        </p:nvSpPr>
        <p:spPr>
          <a:xfrm>
            <a:off x="153068" y="2566099"/>
            <a:ext cx="1334420" cy="2062103"/>
          </a:xfrm>
          <a:prstGeom prst="rect">
            <a:avLst/>
          </a:prstGeom>
          <a:noFill/>
        </p:spPr>
        <p:txBody>
          <a:bodyPr wrap="square" rtlCol="0">
            <a:spAutoFit/>
          </a:bodyPr>
          <a:lstStyle/>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岗位职责说明书</a:t>
            </a:r>
          </a:p>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胜任力模型</a:t>
            </a:r>
          </a:p>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培养体系 </a:t>
            </a:r>
            <a:endParaRPr lang="en-US"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职级体系</a:t>
            </a:r>
            <a:endParaRPr lang="en-US"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绩效</a:t>
            </a:r>
          </a:p>
          <a:p>
            <a:pPr marL="285750" indent="-285750" algn="just">
              <a:buFont typeface="Arial" panose="020B0604020202020204" pitchFamily="34" charset="0"/>
              <a:buChar char="•"/>
            </a:pPr>
            <a:r>
              <a:rPr lang="zh-CN" altLang="zh-CN" sz="1600" kern="100" dirty="0">
                <a:solidFill>
                  <a:schemeClr val="bg1">
                    <a:lumMod val="85000"/>
                  </a:schemeClr>
                </a:solidFill>
                <a:effectLst/>
                <a:latin typeface="等线" panose="02010600030101010101" pitchFamily="2" charset="-122"/>
                <a:ea typeface="等线" panose="02010600030101010101" pitchFamily="2" charset="-122"/>
                <a:cs typeface="Times New Roman" panose="02020603050405020304" pitchFamily="18" charset="0"/>
              </a:rPr>
              <a:t>应用</a:t>
            </a:r>
            <a:endParaRPr lang="zh-CN" altLang="en-US" sz="1600" dirty="0">
              <a:solidFill>
                <a:schemeClr val="bg1">
                  <a:lumMod val="85000"/>
                </a:schemeClr>
              </a:solidFill>
              <a:latin typeface="幼圆" panose="02010509060101010101" pitchFamily="49" charset="-122"/>
              <a:ea typeface="幼圆" panose="02010509060101010101" pitchFamily="49" charset="-122"/>
            </a:endParaRP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5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9" presetClass="entr" presetSubtype="0" decel="100000" fill="hold" nodeType="after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p:cTn id="13" dur="500" fill="hold"/>
                                        <p:tgtEl>
                                          <p:spTgt spid="31"/>
                                        </p:tgtEl>
                                        <p:attrNameLst>
                                          <p:attrName>ppt_w</p:attrName>
                                        </p:attrNameLst>
                                      </p:cBhvr>
                                      <p:tavLst>
                                        <p:tav tm="0">
                                          <p:val>
                                            <p:fltVal val="0"/>
                                          </p:val>
                                        </p:tav>
                                        <p:tav tm="100000">
                                          <p:val>
                                            <p:strVal val="#ppt_w"/>
                                          </p:val>
                                        </p:tav>
                                      </p:tavLst>
                                    </p:anim>
                                    <p:anim calcmode="lin" valueType="num">
                                      <p:cBhvr>
                                        <p:cTn id="14" dur="500" fill="hold"/>
                                        <p:tgtEl>
                                          <p:spTgt spid="31"/>
                                        </p:tgtEl>
                                        <p:attrNameLst>
                                          <p:attrName>ppt_h</p:attrName>
                                        </p:attrNameLst>
                                      </p:cBhvr>
                                      <p:tavLst>
                                        <p:tav tm="0">
                                          <p:val>
                                            <p:fltVal val="0"/>
                                          </p:val>
                                        </p:tav>
                                        <p:tav tm="100000">
                                          <p:val>
                                            <p:strVal val="#ppt_h"/>
                                          </p:val>
                                        </p:tav>
                                      </p:tavLst>
                                    </p:anim>
                                    <p:anim calcmode="lin" valueType="num">
                                      <p:cBhvr>
                                        <p:cTn id="15" dur="500" fill="hold"/>
                                        <p:tgtEl>
                                          <p:spTgt spid="31"/>
                                        </p:tgtEl>
                                        <p:attrNameLst>
                                          <p:attrName>style.rotation</p:attrName>
                                        </p:attrNameLst>
                                      </p:cBhvr>
                                      <p:tavLst>
                                        <p:tav tm="0">
                                          <p:val>
                                            <p:fltVal val="360"/>
                                          </p:val>
                                        </p:tav>
                                        <p:tav tm="100000">
                                          <p:val>
                                            <p:fltVal val="0"/>
                                          </p:val>
                                        </p:tav>
                                      </p:tavLst>
                                    </p:anim>
                                    <p:animEffect transition="in" filter="fade">
                                      <p:cBhvr>
                                        <p:cTn id="16" dur="500"/>
                                        <p:tgtEl>
                                          <p:spTgt spid="31"/>
                                        </p:tgtEl>
                                      </p:cBhvr>
                                    </p:animEffect>
                                  </p:childTnLst>
                                </p:cTn>
                              </p:par>
                              <p:par>
                                <p:cTn id="17" presetID="49" presetClass="entr" presetSubtype="0" decel="10000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p:cTn id="19" dur="500" fill="hold"/>
                                        <p:tgtEl>
                                          <p:spTgt spid="34"/>
                                        </p:tgtEl>
                                        <p:attrNameLst>
                                          <p:attrName>ppt_w</p:attrName>
                                        </p:attrNameLst>
                                      </p:cBhvr>
                                      <p:tavLst>
                                        <p:tav tm="0">
                                          <p:val>
                                            <p:fltVal val="0"/>
                                          </p:val>
                                        </p:tav>
                                        <p:tav tm="100000">
                                          <p:val>
                                            <p:strVal val="#ppt_w"/>
                                          </p:val>
                                        </p:tav>
                                      </p:tavLst>
                                    </p:anim>
                                    <p:anim calcmode="lin" valueType="num">
                                      <p:cBhvr>
                                        <p:cTn id="20" dur="500" fill="hold"/>
                                        <p:tgtEl>
                                          <p:spTgt spid="34"/>
                                        </p:tgtEl>
                                        <p:attrNameLst>
                                          <p:attrName>ppt_h</p:attrName>
                                        </p:attrNameLst>
                                      </p:cBhvr>
                                      <p:tavLst>
                                        <p:tav tm="0">
                                          <p:val>
                                            <p:fltVal val="0"/>
                                          </p:val>
                                        </p:tav>
                                        <p:tav tm="100000">
                                          <p:val>
                                            <p:strVal val="#ppt_h"/>
                                          </p:val>
                                        </p:tav>
                                      </p:tavLst>
                                    </p:anim>
                                    <p:anim calcmode="lin" valueType="num">
                                      <p:cBhvr>
                                        <p:cTn id="21" dur="500" fill="hold"/>
                                        <p:tgtEl>
                                          <p:spTgt spid="34"/>
                                        </p:tgtEl>
                                        <p:attrNameLst>
                                          <p:attrName>style.rotation</p:attrName>
                                        </p:attrNameLst>
                                      </p:cBhvr>
                                      <p:tavLst>
                                        <p:tav tm="0">
                                          <p:val>
                                            <p:fltVal val="360"/>
                                          </p:val>
                                        </p:tav>
                                        <p:tav tm="100000">
                                          <p:val>
                                            <p:fltVal val="0"/>
                                          </p:val>
                                        </p:tav>
                                      </p:tavLst>
                                    </p:anim>
                                    <p:animEffect transition="in" filter="fade">
                                      <p:cBhvr>
                                        <p:cTn id="22" dur="500"/>
                                        <p:tgtEl>
                                          <p:spTgt spid="34"/>
                                        </p:tgtEl>
                                      </p:cBhvr>
                                    </p:animEffect>
                                  </p:childTnLst>
                                </p:cTn>
                              </p:par>
                              <p:par>
                                <p:cTn id="23" presetID="49" presetClass="entr" presetSubtype="0" decel="10000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anim calcmode="lin" valueType="num">
                                      <p:cBhvr>
                                        <p:cTn id="25" dur="500" fill="hold"/>
                                        <p:tgtEl>
                                          <p:spTgt spid="37"/>
                                        </p:tgtEl>
                                        <p:attrNameLst>
                                          <p:attrName>ppt_w</p:attrName>
                                        </p:attrNameLst>
                                      </p:cBhvr>
                                      <p:tavLst>
                                        <p:tav tm="0">
                                          <p:val>
                                            <p:fltVal val="0"/>
                                          </p:val>
                                        </p:tav>
                                        <p:tav tm="100000">
                                          <p:val>
                                            <p:strVal val="#ppt_w"/>
                                          </p:val>
                                        </p:tav>
                                      </p:tavLst>
                                    </p:anim>
                                    <p:anim calcmode="lin" valueType="num">
                                      <p:cBhvr>
                                        <p:cTn id="26" dur="500" fill="hold"/>
                                        <p:tgtEl>
                                          <p:spTgt spid="37"/>
                                        </p:tgtEl>
                                        <p:attrNameLst>
                                          <p:attrName>ppt_h</p:attrName>
                                        </p:attrNameLst>
                                      </p:cBhvr>
                                      <p:tavLst>
                                        <p:tav tm="0">
                                          <p:val>
                                            <p:fltVal val="0"/>
                                          </p:val>
                                        </p:tav>
                                        <p:tav tm="100000">
                                          <p:val>
                                            <p:strVal val="#ppt_h"/>
                                          </p:val>
                                        </p:tav>
                                      </p:tavLst>
                                    </p:anim>
                                    <p:anim calcmode="lin" valueType="num">
                                      <p:cBhvr>
                                        <p:cTn id="27" dur="500" fill="hold"/>
                                        <p:tgtEl>
                                          <p:spTgt spid="37"/>
                                        </p:tgtEl>
                                        <p:attrNameLst>
                                          <p:attrName>style.rotation</p:attrName>
                                        </p:attrNameLst>
                                      </p:cBhvr>
                                      <p:tavLst>
                                        <p:tav tm="0">
                                          <p:val>
                                            <p:fltVal val="360"/>
                                          </p:val>
                                        </p:tav>
                                        <p:tav tm="100000">
                                          <p:val>
                                            <p:fltVal val="0"/>
                                          </p:val>
                                        </p:tav>
                                      </p:tavLst>
                                    </p:anim>
                                    <p:animEffect transition="in" filter="fade">
                                      <p:cBhvr>
                                        <p:cTn id="28" dur="500"/>
                                        <p:tgtEl>
                                          <p:spTgt spid="37"/>
                                        </p:tgtEl>
                                      </p:cBhvr>
                                    </p:animEffect>
                                  </p:childTnLst>
                                </p:cTn>
                              </p:par>
                              <p:par>
                                <p:cTn id="29" presetID="49" presetClass="entr" presetSubtype="0" decel="10000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p:cTn id="31" dur="500" fill="hold"/>
                                        <p:tgtEl>
                                          <p:spTgt spid="40"/>
                                        </p:tgtEl>
                                        <p:attrNameLst>
                                          <p:attrName>ppt_w</p:attrName>
                                        </p:attrNameLst>
                                      </p:cBhvr>
                                      <p:tavLst>
                                        <p:tav tm="0">
                                          <p:val>
                                            <p:fltVal val="0"/>
                                          </p:val>
                                        </p:tav>
                                        <p:tav tm="100000">
                                          <p:val>
                                            <p:strVal val="#ppt_w"/>
                                          </p:val>
                                        </p:tav>
                                      </p:tavLst>
                                    </p:anim>
                                    <p:anim calcmode="lin" valueType="num">
                                      <p:cBhvr>
                                        <p:cTn id="32" dur="500" fill="hold"/>
                                        <p:tgtEl>
                                          <p:spTgt spid="40"/>
                                        </p:tgtEl>
                                        <p:attrNameLst>
                                          <p:attrName>ppt_h</p:attrName>
                                        </p:attrNameLst>
                                      </p:cBhvr>
                                      <p:tavLst>
                                        <p:tav tm="0">
                                          <p:val>
                                            <p:fltVal val="0"/>
                                          </p:val>
                                        </p:tav>
                                        <p:tav tm="100000">
                                          <p:val>
                                            <p:strVal val="#ppt_h"/>
                                          </p:val>
                                        </p:tav>
                                      </p:tavLst>
                                    </p:anim>
                                    <p:anim calcmode="lin" valueType="num">
                                      <p:cBhvr>
                                        <p:cTn id="33" dur="500" fill="hold"/>
                                        <p:tgtEl>
                                          <p:spTgt spid="40"/>
                                        </p:tgtEl>
                                        <p:attrNameLst>
                                          <p:attrName>style.rotation</p:attrName>
                                        </p:attrNameLst>
                                      </p:cBhvr>
                                      <p:tavLst>
                                        <p:tav tm="0">
                                          <p:val>
                                            <p:fltVal val="360"/>
                                          </p:val>
                                        </p:tav>
                                        <p:tav tm="100000">
                                          <p:val>
                                            <p:fltVal val="0"/>
                                          </p:val>
                                        </p:tav>
                                      </p:tavLst>
                                    </p:anim>
                                    <p:animEffect transition="in" filter="fade">
                                      <p:cBhvr>
                                        <p:cTn id="34" dur="500"/>
                                        <p:tgtEl>
                                          <p:spTgt spid="40"/>
                                        </p:tgtEl>
                                      </p:cBhvr>
                                    </p:animEffect>
                                  </p:childTnLst>
                                </p:cTn>
                              </p:par>
                            </p:childTnLst>
                          </p:cTn>
                        </p:par>
                        <p:par>
                          <p:cTn id="35" fill="hold">
                            <p:stCondLst>
                              <p:cond delay="1000"/>
                            </p:stCondLst>
                            <p:childTnLst>
                              <p:par>
                                <p:cTn id="36" presetID="2" presetClass="entr" presetSubtype="4" fill="hold" grpId="0" nodeType="afterEffect">
                                  <p:stCondLst>
                                    <p:cond delay="0"/>
                                  </p:stCondLst>
                                  <p:childTnLst>
                                    <p:set>
                                      <p:cBhvr>
                                        <p:cTn id="37" dur="1" fill="hold">
                                          <p:stCondLst>
                                            <p:cond delay="0"/>
                                          </p:stCondLst>
                                        </p:cTn>
                                        <p:tgtEl>
                                          <p:spTgt spid="30"/>
                                        </p:tgtEl>
                                        <p:attrNameLst>
                                          <p:attrName>style.visibility</p:attrName>
                                        </p:attrNameLst>
                                      </p:cBhvr>
                                      <p:to>
                                        <p:strVal val="visible"/>
                                      </p:to>
                                    </p:set>
                                    <p:anim calcmode="lin" valueType="num">
                                      <p:cBhvr additive="base">
                                        <p:cTn id="38" dur="500" fill="hold"/>
                                        <p:tgtEl>
                                          <p:spTgt spid="30"/>
                                        </p:tgtEl>
                                        <p:attrNameLst>
                                          <p:attrName>ppt_x</p:attrName>
                                        </p:attrNameLst>
                                      </p:cBhvr>
                                      <p:tavLst>
                                        <p:tav tm="0">
                                          <p:val>
                                            <p:strVal val="#ppt_x"/>
                                          </p:val>
                                        </p:tav>
                                        <p:tav tm="100000">
                                          <p:val>
                                            <p:strVal val="#ppt_x"/>
                                          </p:val>
                                        </p:tav>
                                      </p:tavLst>
                                    </p:anim>
                                    <p:anim calcmode="lin" valueType="num">
                                      <p:cBhvr additive="base">
                                        <p:cTn id="39" dur="500" fill="hold"/>
                                        <p:tgtEl>
                                          <p:spTgt spid="30"/>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 calcmode="lin" valueType="num">
                                      <p:cBhvr additive="base">
                                        <p:cTn id="42" dur="500" fill="hold"/>
                                        <p:tgtEl>
                                          <p:spTgt spid="26"/>
                                        </p:tgtEl>
                                        <p:attrNameLst>
                                          <p:attrName>ppt_x</p:attrName>
                                        </p:attrNameLst>
                                      </p:cBhvr>
                                      <p:tavLst>
                                        <p:tav tm="0">
                                          <p:val>
                                            <p:strVal val="#ppt_x"/>
                                          </p:val>
                                        </p:tav>
                                        <p:tav tm="100000">
                                          <p:val>
                                            <p:strVal val="#ppt_x"/>
                                          </p:val>
                                        </p:tav>
                                      </p:tavLst>
                                    </p:anim>
                                    <p:anim calcmode="lin" valueType="num">
                                      <p:cBhvr additive="base">
                                        <p:cTn id="43" dur="500" fill="hold"/>
                                        <p:tgtEl>
                                          <p:spTgt spid="26"/>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additive="base">
                                        <p:cTn id="46" dur="500" fill="hold"/>
                                        <p:tgtEl>
                                          <p:spTgt spid="27"/>
                                        </p:tgtEl>
                                        <p:attrNameLst>
                                          <p:attrName>ppt_x</p:attrName>
                                        </p:attrNameLst>
                                      </p:cBhvr>
                                      <p:tavLst>
                                        <p:tav tm="0">
                                          <p:val>
                                            <p:strVal val="#ppt_x"/>
                                          </p:val>
                                        </p:tav>
                                        <p:tav tm="100000">
                                          <p:val>
                                            <p:strVal val="#ppt_x"/>
                                          </p:val>
                                        </p:tav>
                                      </p:tavLst>
                                    </p:anim>
                                    <p:anim calcmode="lin" valueType="num">
                                      <p:cBhvr additive="base">
                                        <p:cTn id="47" dur="500" fill="hold"/>
                                        <p:tgtEl>
                                          <p:spTgt spid="27"/>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 calcmode="lin" valueType="num">
                                      <p:cBhvr additive="base">
                                        <p:cTn id="50" dur="500" fill="hold"/>
                                        <p:tgtEl>
                                          <p:spTgt spid="28"/>
                                        </p:tgtEl>
                                        <p:attrNameLst>
                                          <p:attrName>ppt_x</p:attrName>
                                        </p:attrNameLst>
                                      </p:cBhvr>
                                      <p:tavLst>
                                        <p:tav tm="0">
                                          <p:val>
                                            <p:strVal val="#ppt_x"/>
                                          </p:val>
                                        </p:tav>
                                        <p:tav tm="100000">
                                          <p:val>
                                            <p:strVal val="#ppt_x"/>
                                          </p:val>
                                        </p:tav>
                                      </p:tavLst>
                                    </p:anim>
                                    <p:anim calcmode="lin" valueType="num">
                                      <p:cBhvr additive="base">
                                        <p:cTn id="51" dur="500" fill="hold"/>
                                        <p:tgtEl>
                                          <p:spTgt spid="28"/>
                                        </p:tgtEl>
                                        <p:attrNameLst>
                                          <p:attrName>ppt_y</p:attrName>
                                        </p:attrNameLst>
                                      </p:cBhvr>
                                      <p:tavLst>
                                        <p:tav tm="0">
                                          <p:val>
                                            <p:strVal val="1+#ppt_h/2"/>
                                          </p:val>
                                        </p:tav>
                                        <p:tav tm="100000">
                                          <p:val>
                                            <p:strVal val="#ppt_y"/>
                                          </p:val>
                                        </p:tav>
                                      </p:tavLst>
                                    </p:anim>
                                  </p:childTnLst>
                                </p:cTn>
                              </p:par>
                              <p:par>
                                <p:cTn id="52" presetID="49" presetClass="entr" presetSubtype="0" decel="100000" fill="hold" nodeType="withEffect">
                                  <p:stCondLst>
                                    <p:cond delay="0"/>
                                  </p:stCondLst>
                                  <p:childTnLst>
                                    <p:set>
                                      <p:cBhvr>
                                        <p:cTn id="53" dur="1" fill="hold">
                                          <p:stCondLst>
                                            <p:cond delay="0"/>
                                          </p:stCondLst>
                                        </p:cTn>
                                        <p:tgtEl>
                                          <p:spTgt spid="45"/>
                                        </p:tgtEl>
                                        <p:attrNameLst>
                                          <p:attrName>style.visibility</p:attrName>
                                        </p:attrNameLst>
                                      </p:cBhvr>
                                      <p:to>
                                        <p:strVal val="visible"/>
                                      </p:to>
                                    </p:set>
                                    <p:anim calcmode="lin" valueType="num">
                                      <p:cBhvr>
                                        <p:cTn id="54" dur="500" fill="hold"/>
                                        <p:tgtEl>
                                          <p:spTgt spid="45"/>
                                        </p:tgtEl>
                                        <p:attrNameLst>
                                          <p:attrName>ppt_w</p:attrName>
                                        </p:attrNameLst>
                                      </p:cBhvr>
                                      <p:tavLst>
                                        <p:tav tm="0">
                                          <p:val>
                                            <p:fltVal val="0"/>
                                          </p:val>
                                        </p:tav>
                                        <p:tav tm="100000">
                                          <p:val>
                                            <p:strVal val="#ppt_w"/>
                                          </p:val>
                                        </p:tav>
                                      </p:tavLst>
                                    </p:anim>
                                    <p:anim calcmode="lin" valueType="num">
                                      <p:cBhvr>
                                        <p:cTn id="55" dur="500" fill="hold"/>
                                        <p:tgtEl>
                                          <p:spTgt spid="45"/>
                                        </p:tgtEl>
                                        <p:attrNameLst>
                                          <p:attrName>ppt_h</p:attrName>
                                        </p:attrNameLst>
                                      </p:cBhvr>
                                      <p:tavLst>
                                        <p:tav tm="0">
                                          <p:val>
                                            <p:fltVal val="0"/>
                                          </p:val>
                                        </p:tav>
                                        <p:tav tm="100000">
                                          <p:val>
                                            <p:strVal val="#ppt_h"/>
                                          </p:val>
                                        </p:tav>
                                      </p:tavLst>
                                    </p:anim>
                                    <p:anim calcmode="lin" valueType="num">
                                      <p:cBhvr>
                                        <p:cTn id="56" dur="500" fill="hold"/>
                                        <p:tgtEl>
                                          <p:spTgt spid="45"/>
                                        </p:tgtEl>
                                        <p:attrNameLst>
                                          <p:attrName>style.rotation</p:attrName>
                                        </p:attrNameLst>
                                      </p:cBhvr>
                                      <p:tavLst>
                                        <p:tav tm="0">
                                          <p:val>
                                            <p:fltVal val="360"/>
                                          </p:val>
                                        </p:tav>
                                        <p:tav tm="100000">
                                          <p:val>
                                            <p:fltVal val="0"/>
                                          </p:val>
                                        </p:tav>
                                      </p:tavLst>
                                    </p:anim>
                                    <p:animEffect transition="in" filter="fade">
                                      <p:cBhvr>
                                        <p:cTn id="57" dur="500"/>
                                        <p:tgtEl>
                                          <p:spTgt spid="45"/>
                                        </p:tgtEl>
                                      </p:cBhvr>
                                    </p:animEffect>
                                  </p:childTnLst>
                                </p:cTn>
                              </p:par>
                              <p:par>
                                <p:cTn id="58" presetID="49" presetClass="entr" presetSubtype="0" decel="100000" fill="hold" nodeType="withEffect">
                                  <p:stCondLst>
                                    <p:cond delay="0"/>
                                  </p:stCondLst>
                                  <p:childTnLst>
                                    <p:set>
                                      <p:cBhvr>
                                        <p:cTn id="59" dur="1" fill="hold">
                                          <p:stCondLst>
                                            <p:cond delay="0"/>
                                          </p:stCondLst>
                                        </p:cTn>
                                        <p:tgtEl>
                                          <p:spTgt spid="48"/>
                                        </p:tgtEl>
                                        <p:attrNameLst>
                                          <p:attrName>style.visibility</p:attrName>
                                        </p:attrNameLst>
                                      </p:cBhvr>
                                      <p:to>
                                        <p:strVal val="visible"/>
                                      </p:to>
                                    </p:set>
                                    <p:anim calcmode="lin" valueType="num">
                                      <p:cBhvr>
                                        <p:cTn id="60" dur="500" fill="hold"/>
                                        <p:tgtEl>
                                          <p:spTgt spid="48"/>
                                        </p:tgtEl>
                                        <p:attrNameLst>
                                          <p:attrName>ppt_w</p:attrName>
                                        </p:attrNameLst>
                                      </p:cBhvr>
                                      <p:tavLst>
                                        <p:tav tm="0">
                                          <p:val>
                                            <p:fltVal val="0"/>
                                          </p:val>
                                        </p:tav>
                                        <p:tav tm="100000">
                                          <p:val>
                                            <p:strVal val="#ppt_w"/>
                                          </p:val>
                                        </p:tav>
                                      </p:tavLst>
                                    </p:anim>
                                    <p:anim calcmode="lin" valueType="num">
                                      <p:cBhvr>
                                        <p:cTn id="61" dur="500" fill="hold"/>
                                        <p:tgtEl>
                                          <p:spTgt spid="48"/>
                                        </p:tgtEl>
                                        <p:attrNameLst>
                                          <p:attrName>ppt_h</p:attrName>
                                        </p:attrNameLst>
                                      </p:cBhvr>
                                      <p:tavLst>
                                        <p:tav tm="0">
                                          <p:val>
                                            <p:fltVal val="0"/>
                                          </p:val>
                                        </p:tav>
                                        <p:tav tm="100000">
                                          <p:val>
                                            <p:strVal val="#ppt_h"/>
                                          </p:val>
                                        </p:tav>
                                      </p:tavLst>
                                    </p:anim>
                                    <p:anim calcmode="lin" valueType="num">
                                      <p:cBhvr>
                                        <p:cTn id="62" dur="500" fill="hold"/>
                                        <p:tgtEl>
                                          <p:spTgt spid="48"/>
                                        </p:tgtEl>
                                        <p:attrNameLst>
                                          <p:attrName>style.rotation</p:attrName>
                                        </p:attrNameLst>
                                      </p:cBhvr>
                                      <p:tavLst>
                                        <p:tav tm="0">
                                          <p:val>
                                            <p:fltVal val="360"/>
                                          </p:val>
                                        </p:tav>
                                        <p:tav tm="100000">
                                          <p:val>
                                            <p:fltVal val="0"/>
                                          </p:val>
                                        </p:tav>
                                      </p:tavLst>
                                    </p:anim>
                                    <p:animEffect transition="in" filter="fade">
                                      <p:cBhvr>
                                        <p:cTn id="63" dur="500"/>
                                        <p:tgtEl>
                                          <p:spTgt spid="48"/>
                                        </p:tgtEl>
                                      </p:cBhvr>
                                    </p:animEffect>
                                  </p:childTnLst>
                                </p:cTn>
                              </p:par>
                              <p:par>
                                <p:cTn id="64" presetID="2" presetClass="entr" presetSubtype="4" fill="hold" grpId="0" nodeType="withEffect">
                                  <p:stCondLst>
                                    <p:cond delay="0"/>
                                  </p:stCondLst>
                                  <p:childTnLst>
                                    <p:set>
                                      <p:cBhvr>
                                        <p:cTn id="65" dur="1" fill="hold">
                                          <p:stCondLst>
                                            <p:cond delay="0"/>
                                          </p:stCondLst>
                                        </p:cTn>
                                        <p:tgtEl>
                                          <p:spTgt spid="43"/>
                                        </p:tgtEl>
                                        <p:attrNameLst>
                                          <p:attrName>style.visibility</p:attrName>
                                        </p:attrNameLst>
                                      </p:cBhvr>
                                      <p:to>
                                        <p:strVal val="visible"/>
                                      </p:to>
                                    </p:set>
                                    <p:anim calcmode="lin" valueType="num">
                                      <p:cBhvr additive="base">
                                        <p:cTn id="66" dur="500" fill="hold"/>
                                        <p:tgtEl>
                                          <p:spTgt spid="43"/>
                                        </p:tgtEl>
                                        <p:attrNameLst>
                                          <p:attrName>ppt_x</p:attrName>
                                        </p:attrNameLst>
                                      </p:cBhvr>
                                      <p:tavLst>
                                        <p:tav tm="0">
                                          <p:val>
                                            <p:strVal val="#ppt_x"/>
                                          </p:val>
                                        </p:tav>
                                        <p:tav tm="100000">
                                          <p:val>
                                            <p:strVal val="#ppt_x"/>
                                          </p:val>
                                        </p:tav>
                                      </p:tavLst>
                                    </p:anim>
                                    <p:anim calcmode="lin" valueType="num">
                                      <p:cBhvr additive="base">
                                        <p:cTn id="67" dur="500" fill="hold"/>
                                        <p:tgtEl>
                                          <p:spTgt spid="43"/>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 calcmode="lin" valueType="num">
                                      <p:cBhvr additive="base">
                                        <p:cTn id="70" dur="500" fill="hold"/>
                                        <p:tgtEl>
                                          <p:spTgt spid="44"/>
                                        </p:tgtEl>
                                        <p:attrNameLst>
                                          <p:attrName>ppt_x</p:attrName>
                                        </p:attrNameLst>
                                      </p:cBhvr>
                                      <p:tavLst>
                                        <p:tav tm="0">
                                          <p:val>
                                            <p:strVal val="#ppt_x"/>
                                          </p:val>
                                        </p:tav>
                                        <p:tav tm="100000">
                                          <p:val>
                                            <p:strVal val="#ppt_x"/>
                                          </p:val>
                                        </p:tav>
                                      </p:tavLst>
                                    </p:anim>
                                    <p:anim calcmode="lin" valueType="num">
                                      <p:cBhvr additive="base">
                                        <p:cTn id="71"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6" grpId="0"/>
      <p:bldP spid="27" grpId="0"/>
      <p:bldP spid="28" grpId="0"/>
      <p:bldP spid="30" grpId="0"/>
      <p:bldP spid="43" grpId="0"/>
      <p:bldP spid="4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92544" y="116632"/>
            <a:ext cx="1013088" cy="433951"/>
          </a:xfrm>
          <a:prstGeom prst="rect">
            <a:avLst/>
          </a:prstGeom>
        </p:spPr>
      </p:pic>
      <p:sp>
        <p:nvSpPr>
          <p:cNvPr id="12" name="文本框 21"/>
          <p:cNvSpPr txBox="1"/>
          <p:nvPr/>
        </p:nvSpPr>
        <p:spPr>
          <a:xfrm>
            <a:off x="191343" y="286552"/>
            <a:ext cx="9089827" cy="584775"/>
          </a:xfrm>
          <a:prstGeom prst="rect">
            <a:avLst/>
          </a:prstGeom>
          <a:noFill/>
        </p:spPr>
        <p:txBody>
          <a:bodyPr wrap="square" rtlCol="0">
            <a:spAutoFit/>
          </a:bodyPr>
          <a:lstStyle/>
          <a:p>
            <a:pPr algn="ctr"/>
            <a:r>
              <a:rPr lang="zh-CN" altLang="en-US" sz="3200" spc="300" dirty="0">
                <a:solidFill>
                  <a:schemeClr val="tx2"/>
                </a:solidFill>
                <a:latin typeface="思源黑体 CN Medium" panose="020B0600000000000000" pitchFamily="34" charset="-122"/>
                <a:ea typeface="思源黑体 CN Medium" panose="020B0600000000000000" pitchFamily="34" charset="-122"/>
                <a:cs typeface="Lato Black" charset="0"/>
              </a:rPr>
              <a:t>绩效目标管理</a:t>
            </a:r>
            <a:r>
              <a:rPr lang="en-US" altLang="zh-CN" sz="3200" spc="300" dirty="0">
                <a:solidFill>
                  <a:schemeClr val="tx2"/>
                </a:solidFill>
                <a:latin typeface="思源黑体 CN Medium" panose="020B0600000000000000" pitchFamily="34" charset="-122"/>
                <a:ea typeface="思源黑体 CN Medium" panose="020B0600000000000000" pitchFamily="34" charset="-122"/>
                <a:cs typeface="Lato Black" charset="0"/>
              </a:rPr>
              <a:t>——</a:t>
            </a:r>
            <a:r>
              <a:rPr lang="zh-CN" altLang="en-US" sz="3200" spc="300" dirty="0">
                <a:solidFill>
                  <a:schemeClr val="tx2"/>
                </a:solidFill>
                <a:latin typeface="思源黑体 CN Medium" panose="020B0600000000000000" pitchFamily="34" charset="-122"/>
                <a:ea typeface="思源黑体 CN Medium" panose="020B0600000000000000" pitchFamily="34" charset="-122"/>
                <a:cs typeface="Lato Black" charset="0"/>
              </a:rPr>
              <a:t>当下的转变之目标制定</a:t>
            </a:r>
          </a:p>
        </p:txBody>
      </p:sp>
      <p:sp>
        <p:nvSpPr>
          <p:cNvPr id="25" name="文本框 6"/>
          <p:cNvSpPr txBox="1"/>
          <p:nvPr/>
        </p:nvSpPr>
        <p:spPr>
          <a:xfrm>
            <a:off x="1857338" y="1114348"/>
            <a:ext cx="3528392" cy="683264"/>
          </a:xfrm>
          <a:prstGeom prst="rect">
            <a:avLst/>
          </a:prstGeom>
          <a:noFill/>
        </p:spPr>
        <p:txBody>
          <a:bodyPr wrap="square" rtlCol="0">
            <a:spAutoFit/>
          </a:bodyPr>
          <a:lstStyle/>
          <a:p>
            <a:pPr>
              <a:lnSpc>
                <a:spcPct val="120000"/>
              </a:lnSpc>
            </a:pPr>
            <a:r>
              <a:rPr lang="en-US" altLang="zh-CN" sz="3200" dirty="0">
                <a:latin typeface="楷体" panose="02010609060101010101" pitchFamily="49" charset="-122"/>
                <a:ea typeface="楷体" panose="02010609060101010101" pitchFamily="49" charset="-122"/>
                <a:sym typeface="+mn-ea"/>
              </a:rPr>
              <a:t>1.</a:t>
            </a:r>
            <a:r>
              <a:rPr lang="zh-CN" altLang="en-US" sz="3200" dirty="0">
                <a:latin typeface="楷体" panose="02010609060101010101" pitchFamily="49" charset="-122"/>
                <a:ea typeface="楷体" panose="02010609060101010101" pitchFamily="49" charset="-122"/>
                <a:sym typeface="+mn-ea"/>
              </a:rPr>
              <a:t>目标解读和分解</a:t>
            </a:r>
            <a:endParaRPr lang="en-US" altLang="zh-CN" sz="3200" dirty="0">
              <a:latin typeface="楷体" panose="02010609060101010101" pitchFamily="49" charset="-122"/>
              <a:ea typeface="楷体" panose="02010609060101010101" pitchFamily="49" charset="-122"/>
              <a:sym typeface="+mn-ea"/>
            </a:endParaRPr>
          </a:p>
        </p:txBody>
      </p:sp>
      <p:grpSp>
        <p:nvGrpSpPr>
          <p:cNvPr id="5" name="组合 4"/>
          <p:cNvGrpSpPr/>
          <p:nvPr/>
        </p:nvGrpSpPr>
        <p:grpSpPr>
          <a:xfrm>
            <a:off x="3935760" y="3462286"/>
            <a:ext cx="3848100" cy="641694"/>
            <a:chOff x="1435100" y="753163"/>
            <a:chExt cx="3848100" cy="641694"/>
          </a:xfrm>
        </p:grpSpPr>
        <p:sp>
          <p:nvSpPr>
            <p:cNvPr id="7" name="矩形 6"/>
            <p:cNvSpPr/>
            <p:nvPr/>
          </p:nvSpPr>
          <p:spPr>
            <a:xfrm>
              <a:off x="1435100" y="753163"/>
              <a:ext cx="2899941" cy="641694"/>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anchor="ctr">
              <a:noAutofit/>
            </a:bodyPr>
            <a:lstStyle/>
            <a:p>
              <a:pPr defTabSz="913765">
                <a:lnSpc>
                  <a:spcPct val="120000"/>
                </a:lnSpc>
                <a:defRPr/>
              </a:pPr>
              <a:r>
                <a:rPr lang="zh-CN" altLang="en-US" sz="2000" dirty="0">
                  <a:solidFill>
                    <a:schemeClr val="tx1"/>
                  </a:solidFill>
                  <a:latin typeface="楷体" panose="02010609060101010101" pitchFamily="49" charset="-122"/>
                  <a:ea typeface="楷体" panose="02010609060101010101" pitchFamily="49" charset="-122"/>
                </a:rPr>
                <a:t>团队对企业目标进行拆解，再向下给出要求</a:t>
              </a:r>
            </a:p>
          </p:txBody>
        </p:sp>
        <p:sp>
          <p:nvSpPr>
            <p:cNvPr id="8" name="矩形 7"/>
            <p:cNvSpPr/>
            <p:nvPr/>
          </p:nvSpPr>
          <p:spPr>
            <a:xfrm>
              <a:off x="4439818" y="808633"/>
              <a:ext cx="843382" cy="298192"/>
            </a:xfrm>
            <a:prstGeom prst="rect">
              <a:avLst/>
            </a:prstGeom>
            <a:solidFill>
              <a:srgbClr val="0CA67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85000" lnSpcReduction="10000"/>
            </a:bodyPr>
            <a:lstStyle/>
            <a:p>
              <a:pPr algn="ctr"/>
              <a:r>
                <a:rPr lang="zh-CN" altLang="en-US" dirty="0">
                  <a:solidFill>
                    <a:schemeClr val="bg1"/>
                  </a:solidFill>
                  <a:latin typeface="楷体" panose="02010609060101010101" pitchFamily="49" charset="-122"/>
                  <a:ea typeface="楷体" panose="02010609060101010101" pitchFamily="49" charset="-122"/>
                </a:rPr>
                <a:t>团队目标</a:t>
              </a:r>
              <a:endParaRPr lang="en-US" altLang="zh-CN" dirty="0">
                <a:solidFill>
                  <a:schemeClr val="bg1"/>
                </a:solidFill>
                <a:latin typeface="楷体" panose="02010609060101010101" pitchFamily="49" charset="-122"/>
                <a:ea typeface="楷体" panose="02010609060101010101" pitchFamily="49" charset="-122"/>
              </a:endParaRPr>
            </a:p>
          </p:txBody>
        </p:sp>
      </p:grpSp>
      <p:grpSp>
        <p:nvGrpSpPr>
          <p:cNvPr id="9" name="组合 8"/>
          <p:cNvGrpSpPr/>
          <p:nvPr/>
        </p:nvGrpSpPr>
        <p:grpSpPr>
          <a:xfrm>
            <a:off x="3935760" y="2057257"/>
            <a:ext cx="3848100" cy="686794"/>
            <a:chOff x="7112000" y="1937343"/>
            <a:chExt cx="3848100" cy="686794"/>
          </a:xfrm>
        </p:grpSpPr>
        <p:sp>
          <p:nvSpPr>
            <p:cNvPr id="11" name="矩形 10"/>
            <p:cNvSpPr/>
            <p:nvPr/>
          </p:nvSpPr>
          <p:spPr>
            <a:xfrm>
              <a:off x="7112000" y="1938338"/>
              <a:ext cx="3848100" cy="685799"/>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anchor="ctr">
              <a:normAutofit/>
            </a:bodyPr>
            <a:lstStyle/>
            <a:p>
              <a:pPr defTabSz="913765">
                <a:lnSpc>
                  <a:spcPct val="120000"/>
                </a:lnSpc>
                <a:defRPr/>
              </a:pPr>
              <a:r>
                <a:rPr lang="zh-CN" altLang="en-US" sz="2000" dirty="0">
                  <a:solidFill>
                    <a:schemeClr val="tx1"/>
                  </a:solidFill>
                  <a:latin typeface="楷体" panose="02010609060101010101" pitchFamily="49" charset="-122"/>
                  <a:ea typeface="楷体" panose="02010609060101010101" pitchFamily="49" charset="-122"/>
                </a:rPr>
                <a:t>自上而下解读目标</a:t>
              </a:r>
            </a:p>
          </p:txBody>
        </p:sp>
        <p:sp>
          <p:nvSpPr>
            <p:cNvPr id="13" name="矩形 12"/>
            <p:cNvSpPr/>
            <p:nvPr/>
          </p:nvSpPr>
          <p:spPr>
            <a:xfrm>
              <a:off x="10200459" y="1937343"/>
              <a:ext cx="759641" cy="285750"/>
            </a:xfrm>
            <a:prstGeom prst="rect">
              <a:avLst/>
            </a:prstGeom>
            <a:solidFill>
              <a:srgbClr val="0CA67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85000" lnSpcReduction="20000"/>
            </a:bodyPr>
            <a:lstStyle/>
            <a:p>
              <a:pPr algn="ctr"/>
              <a:r>
                <a:rPr lang="zh-CN" altLang="en-US" dirty="0">
                  <a:latin typeface="楷体" panose="02010609060101010101" pitchFamily="49" charset="-122"/>
                  <a:ea typeface="楷体" panose="02010609060101010101" pitchFamily="49" charset="-122"/>
                </a:rPr>
                <a:t>企业目标</a:t>
              </a:r>
              <a:endParaRPr lang="en-US" altLang="zh-CN" dirty="0">
                <a:latin typeface="楷体" panose="02010609060101010101" pitchFamily="49" charset="-122"/>
                <a:ea typeface="楷体" panose="02010609060101010101" pitchFamily="49" charset="-122"/>
              </a:endParaRPr>
            </a:p>
          </p:txBody>
        </p:sp>
      </p:grpSp>
      <p:grpSp>
        <p:nvGrpSpPr>
          <p:cNvPr id="14" name="组合 13"/>
          <p:cNvGrpSpPr/>
          <p:nvPr/>
        </p:nvGrpSpPr>
        <p:grpSpPr>
          <a:xfrm>
            <a:off x="3935760" y="4974454"/>
            <a:ext cx="3848100" cy="686794"/>
            <a:chOff x="7112000" y="1937343"/>
            <a:chExt cx="3848100" cy="686794"/>
          </a:xfrm>
        </p:grpSpPr>
        <p:sp>
          <p:nvSpPr>
            <p:cNvPr id="16" name="矩形 15"/>
            <p:cNvSpPr/>
            <p:nvPr/>
          </p:nvSpPr>
          <p:spPr>
            <a:xfrm>
              <a:off x="7112000" y="1938338"/>
              <a:ext cx="3848100" cy="685799"/>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anchor="ctr">
              <a:normAutofit/>
            </a:bodyPr>
            <a:lstStyle/>
            <a:p>
              <a:pPr defTabSz="913765">
                <a:lnSpc>
                  <a:spcPct val="120000"/>
                </a:lnSpc>
                <a:defRPr/>
              </a:pPr>
              <a:r>
                <a:rPr lang="zh-CN" altLang="en-US" sz="2000" dirty="0">
                  <a:solidFill>
                    <a:schemeClr val="tx1"/>
                  </a:solidFill>
                  <a:latin typeface="楷体" panose="02010609060101010101" pitchFamily="49" charset="-122"/>
                  <a:ea typeface="楷体" panose="02010609060101010101" pitchFamily="49" charset="-122"/>
                </a:rPr>
                <a:t>从团队目标维度展开，拆解</a:t>
              </a:r>
            </a:p>
          </p:txBody>
        </p:sp>
        <p:sp>
          <p:nvSpPr>
            <p:cNvPr id="17" name="矩形 16"/>
            <p:cNvSpPr/>
            <p:nvPr/>
          </p:nvSpPr>
          <p:spPr>
            <a:xfrm>
              <a:off x="10199900" y="1937343"/>
              <a:ext cx="760200" cy="285750"/>
            </a:xfrm>
            <a:prstGeom prst="rect">
              <a:avLst/>
            </a:prstGeom>
            <a:solidFill>
              <a:srgbClr val="0CA67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85000" lnSpcReduction="20000"/>
            </a:bodyPr>
            <a:lstStyle/>
            <a:p>
              <a:pPr algn="ctr"/>
              <a:r>
                <a:rPr lang="zh-CN" altLang="en-US" dirty="0">
                  <a:latin typeface="楷体" panose="02010609060101010101" pitchFamily="49" charset="-122"/>
                  <a:ea typeface="楷体" panose="02010609060101010101" pitchFamily="49" charset="-122"/>
                </a:rPr>
                <a:t>个人目标</a:t>
              </a:r>
              <a:endParaRPr lang="en-US" altLang="zh-CN" dirty="0">
                <a:latin typeface="楷体" panose="02010609060101010101" pitchFamily="49" charset="-122"/>
                <a:ea typeface="楷体" panose="02010609060101010101" pitchFamily="49" charset="-122"/>
              </a:endParaRPr>
            </a:p>
          </p:txBody>
        </p:sp>
      </p:grpSp>
      <p:sp>
        <p:nvSpPr>
          <p:cNvPr id="15" name="矩形 14"/>
          <p:cNvSpPr/>
          <p:nvPr/>
        </p:nvSpPr>
        <p:spPr>
          <a:xfrm>
            <a:off x="153068" y="1070150"/>
            <a:ext cx="1334420" cy="5311178"/>
          </a:xfrm>
          <a:prstGeom prst="rect">
            <a:avLst/>
          </a:prstGeom>
          <a:solidFill>
            <a:srgbClr val="0CA678"/>
          </a:solidFill>
          <a:ln>
            <a:noFill/>
          </a:ln>
          <a:effectLst>
            <a:outerShdw blurRad="50800" dist="38100" dir="2700000" algn="tl" rotWithShape="0">
              <a:srgbClr val="0CA67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黑体" charset="-122"/>
              <a:ea typeface="华文黑体" charset="-122"/>
            </a:endParaRPr>
          </a:p>
        </p:txBody>
      </p:sp>
      <p:sp>
        <p:nvSpPr>
          <p:cNvPr id="18" name="文本框 2"/>
          <p:cNvSpPr txBox="1"/>
          <p:nvPr/>
        </p:nvSpPr>
        <p:spPr>
          <a:xfrm>
            <a:off x="153068" y="2566099"/>
            <a:ext cx="1334420" cy="2062103"/>
          </a:xfrm>
          <a:prstGeom prst="rect">
            <a:avLst/>
          </a:prstGeom>
          <a:noFill/>
        </p:spPr>
        <p:txBody>
          <a:bodyPr wrap="square" rtlCol="0">
            <a:spAutoFit/>
          </a:bodyPr>
          <a:lstStyle/>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岗位职责说明书</a:t>
            </a:r>
          </a:p>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胜任力模型</a:t>
            </a:r>
          </a:p>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培养体系 </a:t>
            </a:r>
            <a:endParaRPr lang="en-US"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职级体系</a:t>
            </a:r>
            <a:endParaRPr lang="en-US"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绩效</a:t>
            </a:r>
          </a:p>
          <a:p>
            <a:pPr marL="285750" indent="-285750" algn="just">
              <a:buFont typeface="Arial" panose="020B0604020202020204" pitchFamily="34" charset="0"/>
              <a:buChar char="•"/>
            </a:pPr>
            <a:r>
              <a:rPr lang="zh-CN" altLang="zh-CN" sz="1600" kern="100" dirty="0">
                <a:solidFill>
                  <a:schemeClr val="bg1">
                    <a:lumMod val="85000"/>
                  </a:schemeClr>
                </a:solidFill>
                <a:effectLst/>
                <a:latin typeface="等线" panose="02010600030101010101" pitchFamily="2" charset="-122"/>
                <a:ea typeface="等线" panose="02010600030101010101" pitchFamily="2" charset="-122"/>
                <a:cs typeface="Times New Roman" panose="02020603050405020304" pitchFamily="18" charset="0"/>
              </a:rPr>
              <a:t>应用</a:t>
            </a:r>
            <a:endParaRPr lang="zh-CN" altLang="en-US" sz="1600" dirty="0">
              <a:solidFill>
                <a:schemeClr val="bg1">
                  <a:lumMod val="85000"/>
                </a:schemeClr>
              </a:solidFill>
              <a:latin typeface="幼圆" panose="02010509060101010101" pitchFamily="49" charset="-122"/>
              <a:ea typeface="幼圆" panose="02010509060101010101" pitchFamily="49" charset="-122"/>
            </a:endParaRP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5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0-#ppt_w/2"/>
                                          </p:val>
                                        </p:tav>
                                        <p:tav tm="100000">
                                          <p:val>
                                            <p:strVal val="#ppt_x"/>
                                          </p:val>
                                        </p:tav>
                                      </p:tavLst>
                                    </p:anim>
                                    <p:anim calcmode="lin" valueType="num">
                                      <p:cBhvr additive="base">
                                        <p:cTn id="19" dur="500" fill="hold"/>
                                        <p:tgtEl>
                                          <p:spTgt spid="5"/>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2" presetClass="entr" presetSubtype="2"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1+#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childTnLst>
                          </p:cTn>
                        </p:par>
                        <p:par>
                          <p:cTn id="25" fill="hold">
                            <p:stCondLst>
                              <p:cond delay="1500"/>
                            </p:stCondLst>
                            <p:childTnLst>
                              <p:par>
                                <p:cTn id="26" presetID="2" presetClass="entr" presetSubtype="2" fill="hold" nodeType="after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500" fill="hold"/>
                                        <p:tgtEl>
                                          <p:spTgt spid="14"/>
                                        </p:tgtEl>
                                        <p:attrNameLst>
                                          <p:attrName>ppt_x</p:attrName>
                                        </p:attrNameLst>
                                      </p:cBhvr>
                                      <p:tavLst>
                                        <p:tav tm="0">
                                          <p:val>
                                            <p:strVal val="1+#ppt_w/2"/>
                                          </p:val>
                                        </p:tav>
                                        <p:tav tm="100000">
                                          <p:val>
                                            <p:strVal val="#ppt_x"/>
                                          </p:val>
                                        </p:tav>
                                      </p:tavLst>
                                    </p:anim>
                                    <p:anim calcmode="lin" valueType="num">
                                      <p:cBhvr additive="base">
                                        <p:cTn id="29"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9" name="图片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92544" y="116632"/>
            <a:ext cx="1013088" cy="433951"/>
          </a:xfrm>
          <a:prstGeom prst="rect">
            <a:avLst/>
          </a:prstGeom>
        </p:spPr>
      </p:pic>
      <p:sp>
        <p:nvSpPr>
          <p:cNvPr id="12" name="文本框 21"/>
          <p:cNvSpPr txBox="1"/>
          <p:nvPr/>
        </p:nvSpPr>
        <p:spPr>
          <a:xfrm>
            <a:off x="191343" y="286552"/>
            <a:ext cx="9089827" cy="1077218"/>
          </a:xfrm>
          <a:prstGeom prst="rect">
            <a:avLst/>
          </a:prstGeom>
          <a:noFill/>
        </p:spPr>
        <p:txBody>
          <a:bodyPr wrap="square" rtlCol="0">
            <a:spAutoFit/>
          </a:bodyPr>
          <a:lstStyle/>
          <a:p>
            <a:pPr algn="ctr"/>
            <a:r>
              <a:rPr lang="zh-CN" altLang="en-US" sz="3200" spc="300" dirty="0">
                <a:solidFill>
                  <a:schemeClr val="tx2"/>
                </a:solidFill>
                <a:latin typeface="思源黑体 CN Medium" panose="020B0600000000000000" pitchFamily="34" charset="-122"/>
                <a:ea typeface="思源黑体 CN Medium" panose="020B0600000000000000" pitchFamily="34" charset="-122"/>
                <a:cs typeface="Lato Black" charset="0"/>
              </a:rPr>
              <a:t>绩效目标管理</a:t>
            </a:r>
            <a:r>
              <a:rPr lang="en-US" altLang="zh-CN" sz="3200" spc="300" dirty="0">
                <a:solidFill>
                  <a:schemeClr val="tx2"/>
                </a:solidFill>
                <a:latin typeface="思源黑体 CN Medium" panose="020B0600000000000000" pitchFamily="34" charset="-122"/>
                <a:ea typeface="思源黑体 CN Medium" panose="020B0600000000000000" pitchFamily="34" charset="-122"/>
                <a:cs typeface="Lato Black" charset="0"/>
              </a:rPr>
              <a:t>——</a:t>
            </a:r>
            <a:r>
              <a:rPr lang="zh-CN" altLang="en-US" sz="3200" spc="300" dirty="0">
                <a:solidFill>
                  <a:schemeClr val="tx2"/>
                </a:solidFill>
                <a:latin typeface="思源黑体 CN Medium" panose="020B0600000000000000" pitchFamily="34" charset="-122"/>
                <a:ea typeface="思源黑体 CN Medium" panose="020B0600000000000000" pitchFamily="34" charset="-122"/>
                <a:cs typeface="Lato Black" charset="0"/>
              </a:rPr>
              <a:t>当下的转变之目标制定</a:t>
            </a:r>
          </a:p>
          <a:p>
            <a:pPr algn="ctr"/>
            <a:endParaRPr lang="zh-CN" altLang="en-US" sz="3200" spc="300" dirty="0">
              <a:solidFill>
                <a:schemeClr val="tx2"/>
              </a:solidFill>
              <a:latin typeface="思源黑体 CN Medium" panose="020B0600000000000000" pitchFamily="34" charset="-122"/>
              <a:ea typeface="思源黑体 CN Medium" panose="020B0600000000000000" pitchFamily="34" charset="-122"/>
              <a:cs typeface="Lato Black" charset="0"/>
            </a:endParaRPr>
          </a:p>
        </p:txBody>
      </p:sp>
      <p:sp>
        <p:nvSpPr>
          <p:cNvPr id="25" name="文本框 6"/>
          <p:cNvSpPr txBox="1"/>
          <p:nvPr/>
        </p:nvSpPr>
        <p:spPr>
          <a:xfrm>
            <a:off x="1665290" y="1086532"/>
            <a:ext cx="2923594" cy="683264"/>
          </a:xfrm>
          <a:prstGeom prst="rect">
            <a:avLst/>
          </a:prstGeom>
          <a:noFill/>
        </p:spPr>
        <p:txBody>
          <a:bodyPr wrap="square" rtlCol="0">
            <a:spAutoFit/>
          </a:bodyPr>
          <a:lstStyle/>
          <a:p>
            <a:pPr>
              <a:lnSpc>
                <a:spcPct val="120000"/>
              </a:lnSpc>
            </a:pPr>
            <a:r>
              <a:rPr lang="en-US" altLang="zh-CN" sz="3200" dirty="0">
                <a:latin typeface="楷体" panose="02010609060101010101" pitchFamily="49" charset="-122"/>
                <a:ea typeface="楷体" panose="02010609060101010101" pitchFamily="49" charset="-122"/>
                <a:sym typeface="+mn-ea"/>
              </a:rPr>
              <a:t>2.</a:t>
            </a:r>
            <a:r>
              <a:rPr lang="zh-CN" altLang="en-US" sz="3200" dirty="0">
                <a:latin typeface="楷体" panose="02010609060101010101" pitchFamily="49" charset="-122"/>
                <a:ea typeface="楷体" panose="02010609060101010101" pitchFamily="49" charset="-122"/>
                <a:sym typeface="+mn-ea"/>
              </a:rPr>
              <a:t>目标的维度</a:t>
            </a:r>
            <a:endParaRPr lang="en-US" altLang="zh-CN" sz="3200" dirty="0">
              <a:latin typeface="楷体" panose="02010609060101010101" pitchFamily="49" charset="-122"/>
              <a:ea typeface="楷体" panose="02010609060101010101" pitchFamily="49" charset="-122"/>
              <a:sym typeface="+mn-ea"/>
            </a:endParaRPr>
          </a:p>
        </p:txBody>
      </p:sp>
      <p:sp>
        <p:nvSpPr>
          <p:cNvPr id="6" name="MH_Text_1"/>
          <p:cNvSpPr>
            <a:spLocks noChangeArrowheads="1"/>
          </p:cNvSpPr>
          <p:nvPr>
            <p:custDataLst>
              <p:tags r:id="rId1"/>
            </p:custDataLst>
          </p:nvPr>
        </p:nvSpPr>
        <p:spPr bwMode="auto">
          <a:xfrm>
            <a:off x="6455259" y="981833"/>
            <a:ext cx="5257365" cy="5649829"/>
          </a:xfrm>
          <a:prstGeom prst="rect">
            <a:avLst/>
          </a:prstGeom>
          <a:solidFill>
            <a:srgbClr val="0CA678"/>
          </a:solidFill>
          <a:ln>
            <a:noFill/>
          </a:ln>
        </p:spPr>
        <p:txBody>
          <a:bodyPr lIns="180000" tIns="108000" rIns="180000" bIns="108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ts val="600"/>
              </a:spcBef>
              <a:spcAft>
                <a:spcPts val="600"/>
              </a:spcAft>
              <a:buNone/>
              <a:defRPr/>
            </a:pPr>
            <a:endParaRPr lang="zh-CN" altLang="en-US" sz="1600" dirty="0">
              <a:solidFill>
                <a:srgbClr val="FFFFFF"/>
              </a:solidFill>
              <a:latin typeface="楷体" panose="02010609060101010101" pitchFamily="49" charset="-122"/>
              <a:ea typeface="楷体" panose="02010609060101010101" pitchFamily="49" charset="-122"/>
            </a:endParaRPr>
          </a:p>
        </p:txBody>
      </p:sp>
      <p:sp>
        <p:nvSpPr>
          <p:cNvPr id="7" name="文本框 1"/>
          <p:cNvSpPr txBox="1"/>
          <p:nvPr/>
        </p:nvSpPr>
        <p:spPr>
          <a:xfrm>
            <a:off x="6546116" y="1052148"/>
            <a:ext cx="4680520" cy="5509200"/>
          </a:xfrm>
          <a:prstGeom prst="rect">
            <a:avLst/>
          </a:prstGeom>
          <a:noFill/>
        </p:spPr>
        <p:txBody>
          <a:bodyPr wrap="square" rtlCol="0">
            <a:spAutoFit/>
          </a:bodyPr>
          <a:lstStyle/>
          <a:p>
            <a:pPr marL="342900" indent="-342900">
              <a:buFont typeface="+mj-lt"/>
              <a:buAutoNum type="arabicPeriod"/>
            </a:pPr>
            <a:r>
              <a:rPr lang="zh-CN" altLang="en-US" sz="1600" dirty="0">
                <a:latin typeface="楷体" panose="02010609060101010101" pitchFamily="49" charset="-122"/>
                <a:ea typeface="楷体" panose="02010609060101010101" pitchFamily="49" charset="-122"/>
              </a:rPr>
              <a:t>经营目标：销售额、利润率（固定项，权重</a:t>
            </a:r>
            <a:r>
              <a:rPr lang="en-US" altLang="zh-CN" sz="1600" dirty="0">
                <a:latin typeface="楷体" panose="02010609060101010101" pitchFamily="49" charset="-122"/>
                <a:ea typeface="楷体" panose="02010609060101010101" pitchFamily="49" charset="-122"/>
              </a:rPr>
              <a:t>40%~50%</a:t>
            </a:r>
            <a:r>
              <a:rPr lang="zh-CN" altLang="en-US" sz="1600" dirty="0">
                <a:latin typeface="楷体" panose="02010609060101010101" pitchFamily="49" charset="-122"/>
                <a:ea typeface="楷体" panose="02010609060101010101" pitchFamily="49" charset="-122"/>
              </a:rPr>
              <a:t>）</a:t>
            </a:r>
          </a:p>
          <a:p>
            <a:pPr marL="342900" indent="-342900">
              <a:buFont typeface="+mj-lt"/>
              <a:buAutoNum type="arabicPeriod"/>
            </a:pPr>
            <a:r>
              <a:rPr lang="zh-CN" altLang="en-US" sz="1600" dirty="0">
                <a:latin typeface="楷体" panose="02010609060101010101" pitchFamily="49" charset="-122"/>
                <a:ea typeface="楷体" panose="02010609060101010101" pitchFamily="49" charset="-122"/>
              </a:rPr>
              <a:t>专项任务：业务相关具体任务，该季度重点和花时间较多的工作</a:t>
            </a:r>
            <a:r>
              <a:rPr lang="en-US" altLang="zh-CN" sz="1600" dirty="0">
                <a:latin typeface="楷体" panose="02010609060101010101" pitchFamily="49" charset="-122"/>
                <a:ea typeface="楷体" panose="02010609060101010101" pitchFamily="49" charset="-122"/>
              </a:rPr>
              <a:t>,</a:t>
            </a:r>
            <a:r>
              <a:rPr lang="zh-CN" altLang="en-US" sz="1600" dirty="0">
                <a:latin typeface="楷体" panose="02010609060101010101" pitchFamily="49" charset="-122"/>
                <a:ea typeface="楷体" panose="02010609060101010101" pitchFamily="49" charset="-122"/>
              </a:rPr>
              <a:t>例如：</a:t>
            </a:r>
          </a:p>
          <a:p>
            <a:pPr lvl="1"/>
            <a:r>
              <a:rPr lang="zh-CN" altLang="en-US" sz="1600" dirty="0">
                <a:latin typeface="楷体" panose="02010609060101010101" pitchFamily="49" charset="-122"/>
                <a:ea typeface="楷体" panose="02010609060101010101" pitchFamily="49" charset="-122"/>
              </a:rPr>
              <a:t>维护重点产品市场份额</a:t>
            </a:r>
          </a:p>
          <a:p>
            <a:pPr lvl="1"/>
            <a:r>
              <a:rPr lang="zh-CN" altLang="en-US" sz="1600" dirty="0">
                <a:latin typeface="楷体" panose="02010609060101010101" pitchFamily="49" charset="-122"/>
                <a:ea typeface="楷体" panose="02010609060101010101" pitchFamily="49" charset="-122"/>
              </a:rPr>
              <a:t>新品推广目标</a:t>
            </a:r>
          </a:p>
          <a:p>
            <a:pPr lvl="1"/>
            <a:r>
              <a:rPr lang="zh-CN" altLang="en-US" sz="1600" dirty="0">
                <a:latin typeface="楷体" panose="02010609060101010101" pitchFamily="49" charset="-122"/>
                <a:ea typeface="楷体" panose="02010609060101010101" pitchFamily="49" charset="-122"/>
              </a:rPr>
              <a:t>智能产品占比</a:t>
            </a:r>
          </a:p>
          <a:p>
            <a:pPr lvl="1"/>
            <a:r>
              <a:rPr lang="zh-CN" altLang="en-US" sz="1600" dirty="0">
                <a:latin typeface="楷体" panose="02010609060101010101" pitchFamily="49" charset="-122"/>
                <a:ea typeface="楷体" panose="02010609060101010101" pitchFamily="49" charset="-122"/>
              </a:rPr>
              <a:t>精细化运营开展（广告数据、</a:t>
            </a:r>
            <a:r>
              <a:rPr lang="en-US" altLang="zh-CN" sz="1600" dirty="0">
                <a:latin typeface="楷体" panose="02010609060101010101" pitchFamily="49" charset="-122"/>
                <a:ea typeface="楷体" panose="02010609060101010101" pitchFamily="49" charset="-122"/>
              </a:rPr>
              <a:t>listing</a:t>
            </a:r>
            <a:r>
              <a:rPr lang="zh-CN" altLang="en-US" sz="1600" dirty="0">
                <a:latin typeface="楷体" panose="02010609060101010101" pitchFamily="49" charset="-122"/>
                <a:ea typeface="楷体" panose="02010609060101010101" pitchFamily="49" charset="-122"/>
              </a:rPr>
              <a:t>数据）</a:t>
            </a:r>
          </a:p>
          <a:p>
            <a:pPr lvl="1"/>
            <a:r>
              <a:rPr lang="zh-CN" altLang="en-US" sz="1600" dirty="0">
                <a:latin typeface="楷体" panose="02010609060101010101" pitchFamily="49" charset="-122"/>
                <a:ea typeface="楷体" panose="02010609060101010101" pitchFamily="49" charset="-122"/>
              </a:rPr>
              <a:t>留评率、移差评率</a:t>
            </a:r>
          </a:p>
          <a:p>
            <a:pPr marL="342900" indent="-342900">
              <a:buFont typeface="+mj-lt"/>
              <a:buAutoNum type="arabicPeriod"/>
            </a:pPr>
            <a:r>
              <a:rPr lang="zh-CN" altLang="en-US" sz="1600" dirty="0">
                <a:latin typeface="楷体" panose="02010609060101010101" pitchFamily="49" charset="-122"/>
                <a:ea typeface="楷体" panose="02010609060101010101" pitchFamily="49" charset="-122"/>
              </a:rPr>
              <a:t>知识沉淀：输出并分享优秀的知识经验总结（固定项，权重</a:t>
            </a:r>
            <a:r>
              <a:rPr lang="en-US" altLang="zh-CN" sz="1600" dirty="0">
                <a:latin typeface="楷体" panose="02010609060101010101" pitchFamily="49" charset="-122"/>
                <a:ea typeface="楷体" panose="02010609060101010101" pitchFamily="49" charset="-122"/>
              </a:rPr>
              <a:t>5%-15%</a:t>
            </a:r>
            <a:r>
              <a:rPr lang="zh-CN" altLang="en-US" sz="1600" dirty="0">
                <a:latin typeface="楷体" panose="02010609060101010101" pitchFamily="49" charset="-122"/>
                <a:ea typeface="楷体" panose="02010609060101010101" pitchFamily="49" charset="-122"/>
              </a:rPr>
              <a:t>）</a:t>
            </a:r>
          </a:p>
          <a:p>
            <a:pPr marL="342900" indent="-342900">
              <a:buFont typeface="+mj-lt"/>
              <a:buAutoNum type="arabicPeriod"/>
            </a:pPr>
            <a:r>
              <a:rPr lang="zh-CN" altLang="en-US" sz="1600" dirty="0">
                <a:latin typeface="楷体" panose="02010609060101010101" pitchFamily="49" charset="-122"/>
                <a:ea typeface="楷体" panose="02010609060101010101" pitchFamily="49" charset="-122"/>
              </a:rPr>
              <a:t>个人提升：知识和技能，例如</a:t>
            </a:r>
            <a:r>
              <a:rPr lang="en-US" altLang="zh-CN" sz="1600" dirty="0">
                <a:latin typeface="楷体" panose="02010609060101010101" pitchFamily="49" charset="-122"/>
                <a:ea typeface="楷体" panose="02010609060101010101" pitchFamily="49" charset="-122"/>
              </a:rPr>
              <a:t>:</a:t>
            </a:r>
          </a:p>
          <a:p>
            <a:pPr lvl="1"/>
            <a:r>
              <a:rPr lang="zh-CN" altLang="en-US" sz="1600" dirty="0">
                <a:latin typeface="楷体" panose="02010609060101010101" pitchFamily="49" charset="-122"/>
                <a:ea typeface="楷体" panose="02010609060101010101" pitchFamily="49" charset="-122"/>
              </a:rPr>
              <a:t>外语</a:t>
            </a:r>
          </a:p>
          <a:p>
            <a:pPr lvl="1"/>
            <a:r>
              <a:rPr lang="zh-CN" altLang="en-US" sz="1600" dirty="0">
                <a:latin typeface="楷体" panose="02010609060101010101" pitchFamily="49" charset="-122"/>
                <a:ea typeface="楷体" panose="02010609060101010101" pitchFamily="49" charset="-122"/>
              </a:rPr>
              <a:t>读书</a:t>
            </a:r>
          </a:p>
          <a:p>
            <a:pPr lvl="1"/>
            <a:r>
              <a:rPr lang="zh-CN" altLang="en-US" sz="1600" dirty="0">
                <a:latin typeface="楷体" panose="02010609060101010101" pitchFamily="49" charset="-122"/>
                <a:ea typeface="楷体" panose="02010609060101010101" pitchFamily="49" charset="-122"/>
              </a:rPr>
              <a:t>工作相关的辅助技能</a:t>
            </a:r>
          </a:p>
          <a:p>
            <a:pPr lvl="1"/>
            <a:r>
              <a:rPr lang="zh-CN" altLang="en-US" sz="1600" dirty="0">
                <a:latin typeface="楷体" panose="02010609060101010101" pitchFamily="49" charset="-122"/>
                <a:ea typeface="楷体" panose="02010609060101010101" pitchFamily="49" charset="-122"/>
              </a:rPr>
              <a:t>协调能力</a:t>
            </a:r>
          </a:p>
          <a:p>
            <a:pPr lvl="1"/>
            <a:r>
              <a:rPr lang="zh-CN" altLang="en-US" sz="1600" dirty="0">
                <a:latin typeface="楷体" panose="02010609060101010101" pitchFamily="49" charset="-122"/>
                <a:ea typeface="楷体" panose="02010609060101010101" pitchFamily="49" charset="-122"/>
              </a:rPr>
              <a:t>产品迭代需求分析及推动落地能力</a:t>
            </a:r>
          </a:p>
          <a:p>
            <a:pPr marL="342900" indent="-342900">
              <a:buFont typeface="+mj-lt"/>
              <a:buAutoNum type="arabicPeriod"/>
            </a:pPr>
            <a:r>
              <a:rPr lang="zh-CN" altLang="en-US" sz="1600" dirty="0">
                <a:latin typeface="楷体" panose="02010609060101010101" pitchFamily="49" charset="-122"/>
                <a:ea typeface="楷体" panose="02010609060101010101" pitchFamily="49" charset="-122"/>
              </a:rPr>
              <a:t>团队梯队：带教、个人晋升、协助其他同事等，注重职业生涯规划</a:t>
            </a:r>
          </a:p>
          <a:p>
            <a:pPr marL="342900" indent="-342900">
              <a:buFont typeface="+mj-lt"/>
              <a:buAutoNum type="arabicPeriod"/>
            </a:pPr>
            <a:r>
              <a:rPr lang="zh-CN" altLang="en-US" sz="1600" dirty="0">
                <a:latin typeface="楷体" panose="02010609060101010101" pitchFamily="49" charset="-122"/>
                <a:ea typeface="楷体" panose="02010609060101010101" pitchFamily="49" charset="-122"/>
              </a:rPr>
              <a:t>价值观：积极主动、正直诚信、责任心、团结协作、客户导向（固定项，权重</a:t>
            </a:r>
            <a:r>
              <a:rPr lang="en-US" altLang="zh-CN" sz="1600" dirty="0">
                <a:latin typeface="楷体" panose="02010609060101010101" pitchFamily="49" charset="-122"/>
                <a:ea typeface="楷体" panose="02010609060101010101" pitchFamily="49" charset="-122"/>
              </a:rPr>
              <a:t>5%~10%</a:t>
            </a:r>
            <a:r>
              <a:rPr lang="zh-CN" altLang="en-US" sz="1600" dirty="0">
                <a:latin typeface="楷体" panose="02010609060101010101" pitchFamily="49" charset="-122"/>
                <a:ea typeface="楷体" panose="02010609060101010101" pitchFamily="49" charset="-122"/>
              </a:rPr>
              <a:t>），宣扬公司核心价值观，引导员工的行为</a:t>
            </a:r>
          </a:p>
        </p:txBody>
      </p:sp>
      <p:sp>
        <p:nvSpPr>
          <p:cNvPr id="8" name="文本框 15"/>
          <p:cNvSpPr txBox="1"/>
          <p:nvPr/>
        </p:nvSpPr>
        <p:spPr>
          <a:xfrm>
            <a:off x="2740946" y="1746224"/>
            <a:ext cx="3643086" cy="387798"/>
          </a:xfrm>
          <a:prstGeom prst="rect">
            <a:avLst/>
          </a:prstGeom>
          <a:noFill/>
        </p:spPr>
        <p:txBody>
          <a:bodyPr wrap="square" rtlCol="0">
            <a:spAutoFit/>
          </a:bodyPr>
          <a:lstStyle/>
          <a:p>
            <a:pPr algn="r">
              <a:lnSpc>
                <a:spcPct val="120000"/>
              </a:lnSpc>
            </a:pPr>
            <a:r>
              <a:rPr lang="en-US" altLang="zh-CN" sz="1600" dirty="0">
                <a:latin typeface="楷体" panose="02010609060101010101" pitchFamily="49" charset="-122"/>
                <a:ea typeface="楷体" panose="02010609060101010101" pitchFamily="49" charset="-122"/>
                <a:sym typeface="+mn-ea"/>
              </a:rPr>
              <a:t>——</a:t>
            </a:r>
            <a:r>
              <a:rPr lang="zh-CN" altLang="en-US" sz="1600" dirty="0">
                <a:latin typeface="楷体" panose="02010609060101010101" pitchFamily="49" charset="-122"/>
                <a:ea typeface="楷体" panose="02010609060101010101" pitchFamily="49" charset="-122"/>
                <a:sym typeface="+mn-ea"/>
              </a:rPr>
              <a:t>以</a:t>
            </a:r>
            <a:r>
              <a:rPr lang="en-US" altLang="zh-CN" sz="1600" dirty="0">
                <a:latin typeface="楷体" panose="02010609060101010101" pitchFamily="49" charset="-122"/>
                <a:ea typeface="楷体" panose="02010609060101010101" pitchFamily="49" charset="-122"/>
                <a:sym typeface="+mn-ea"/>
              </a:rPr>
              <a:t>COSORI</a:t>
            </a:r>
            <a:r>
              <a:rPr lang="zh-CN" altLang="en-US" sz="1600" dirty="0">
                <a:latin typeface="楷体" panose="02010609060101010101" pitchFamily="49" charset="-122"/>
                <a:ea typeface="楷体" panose="02010609060101010101" pitchFamily="49" charset="-122"/>
                <a:sym typeface="+mn-ea"/>
              </a:rPr>
              <a:t>线团队个人目标举例</a:t>
            </a:r>
          </a:p>
        </p:txBody>
      </p:sp>
      <p:sp>
        <p:nvSpPr>
          <p:cNvPr id="9" name="矩形 8"/>
          <p:cNvSpPr/>
          <p:nvPr/>
        </p:nvSpPr>
        <p:spPr>
          <a:xfrm>
            <a:off x="153068" y="1070150"/>
            <a:ext cx="1334420" cy="5311178"/>
          </a:xfrm>
          <a:prstGeom prst="rect">
            <a:avLst/>
          </a:prstGeom>
          <a:solidFill>
            <a:srgbClr val="0CA678"/>
          </a:solidFill>
          <a:ln>
            <a:noFill/>
          </a:ln>
          <a:effectLst>
            <a:outerShdw blurRad="50800" dist="38100" dir="2700000" algn="tl" rotWithShape="0">
              <a:srgbClr val="0CA67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黑体" charset="-122"/>
              <a:ea typeface="华文黑体" charset="-122"/>
            </a:endParaRPr>
          </a:p>
        </p:txBody>
      </p:sp>
      <p:sp>
        <p:nvSpPr>
          <p:cNvPr id="10" name="文本框 2"/>
          <p:cNvSpPr txBox="1"/>
          <p:nvPr/>
        </p:nvSpPr>
        <p:spPr>
          <a:xfrm>
            <a:off x="153068" y="2566099"/>
            <a:ext cx="1334420" cy="2062103"/>
          </a:xfrm>
          <a:prstGeom prst="rect">
            <a:avLst/>
          </a:prstGeom>
          <a:noFill/>
        </p:spPr>
        <p:txBody>
          <a:bodyPr wrap="square" rtlCol="0">
            <a:spAutoFit/>
          </a:bodyPr>
          <a:lstStyle/>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岗位职责说明书</a:t>
            </a:r>
          </a:p>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胜任力模型</a:t>
            </a:r>
          </a:p>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培养体系 </a:t>
            </a:r>
            <a:endParaRPr lang="en-US"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职级体系</a:t>
            </a:r>
            <a:endParaRPr lang="en-US"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绩效</a:t>
            </a:r>
          </a:p>
          <a:p>
            <a:pPr marL="285750" indent="-285750" algn="just">
              <a:buFont typeface="Arial" panose="020B0604020202020204" pitchFamily="34" charset="0"/>
              <a:buChar char="•"/>
            </a:pPr>
            <a:r>
              <a:rPr lang="zh-CN" altLang="zh-CN" sz="1600" kern="100" dirty="0">
                <a:solidFill>
                  <a:schemeClr val="bg1">
                    <a:lumMod val="85000"/>
                  </a:schemeClr>
                </a:solidFill>
                <a:effectLst/>
                <a:latin typeface="等线" panose="02010600030101010101" pitchFamily="2" charset="-122"/>
                <a:ea typeface="等线" panose="02010600030101010101" pitchFamily="2" charset="-122"/>
                <a:cs typeface="Times New Roman" panose="02020603050405020304" pitchFamily="18" charset="0"/>
              </a:rPr>
              <a:t>应用</a:t>
            </a:r>
            <a:endParaRPr lang="zh-CN" altLang="en-US" sz="1600" dirty="0">
              <a:solidFill>
                <a:schemeClr val="bg1">
                  <a:lumMod val="85000"/>
                </a:schemeClr>
              </a:solidFill>
              <a:latin typeface="幼圆" panose="02010509060101010101" pitchFamily="49" charset="-122"/>
              <a:ea typeface="幼圆" panose="02010509060101010101" pitchFamily="49" charset="-122"/>
            </a:endParaRP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5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par>
                                <p:cTn id="19" presetID="47"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anim calcmode="lin" valueType="num">
                                      <p:cBhvr>
                                        <p:cTn id="22" dur="500" fill="hold"/>
                                        <p:tgtEl>
                                          <p:spTgt spid="8"/>
                                        </p:tgtEl>
                                        <p:attrNameLst>
                                          <p:attrName>ppt_x</p:attrName>
                                        </p:attrNameLst>
                                      </p:cBhvr>
                                      <p:tavLst>
                                        <p:tav tm="0">
                                          <p:val>
                                            <p:strVal val="#ppt_x"/>
                                          </p:val>
                                        </p:tav>
                                        <p:tav tm="100000">
                                          <p:val>
                                            <p:strVal val="#ppt_x"/>
                                          </p:val>
                                        </p:tav>
                                      </p:tavLst>
                                    </p:anim>
                                    <p:anim calcmode="lin" valueType="num">
                                      <p:cBhvr>
                                        <p:cTn id="23"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5" grpId="0"/>
      <p:bldP spid="6" grpId="0" bldLvl="0" animBg="1"/>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FF3"/>
        </a:solidFill>
        <a:effectLst/>
      </p:bgPr>
    </p:bg>
    <p:spTree>
      <p:nvGrpSpPr>
        <p:cNvPr id="1" name=""/>
        <p:cNvGrpSpPr/>
        <p:nvPr/>
      </p:nvGrpSpPr>
      <p:grpSpPr>
        <a:xfrm>
          <a:off x="0" y="0"/>
          <a:ext cx="0" cy="0"/>
          <a:chOff x="0" y="0"/>
          <a:chExt cx="0" cy="0"/>
        </a:xfrm>
      </p:grpSpPr>
      <p:sp>
        <p:nvSpPr>
          <p:cNvPr id="3" name="矩形 2"/>
          <p:cNvSpPr/>
          <p:nvPr/>
        </p:nvSpPr>
        <p:spPr>
          <a:xfrm>
            <a:off x="8832304" y="0"/>
            <a:ext cx="3359696" cy="6858000"/>
          </a:xfrm>
          <a:prstGeom prst="rect">
            <a:avLst/>
          </a:prstGeom>
          <a:blipFill dpi="0" rotWithShape="1">
            <a:blip r:embed="rId10"/>
            <a:srcRect/>
            <a:tile tx="0" ty="0" sx="100000" sy="100000" flip="none" algn="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8842192" y="0"/>
            <a:ext cx="1790311" cy="6858000"/>
          </a:xfrm>
          <a:prstGeom prst="rect">
            <a:avLst/>
          </a:prstGeom>
          <a:solidFill>
            <a:srgbClr val="0CA67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 name="PA_矩形 106"/>
          <p:cNvSpPr/>
          <p:nvPr>
            <p:custDataLst>
              <p:tags r:id="rId1"/>
            </p:custDataLst>
          </p:nvPr>
        </p:nvSpPr>
        <p:spPr>
          <a:xfrm flipH="1">
            <a:off x="1381149" y="908720"/>
            <a:ext cx="528459" cy="483061"/>
          </a:xfrm>
          <a:prstGeom prst="rect">
            <a:avLst/>
          </a:prstGeom>
          <a:solidFill>
            <a:srgbClr val="0CA678"/>
          </a:solidFill>
          <a:ln w="12700" cap="flat" cmpd="sng" algn="ctr">
            <a:noFill/>
            <a:prstDash val="solid"/>
            <a:miter lim="800000"/>
          </a:ln>
          <a:effectLst/>
        </p:spPr>
        <p:txBody>
          <a:bodyPr vert="eaVert"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altLang="zh-CN" sz="4000" b="0" i="0" u="none" strike="noStrike" kern="0" cap="none" spc="600" normalizeH="0" noProof="0" dirty="0">
              <a:ln>
                <a:noFill/>
              </a:ln>
              <a:solidFill>
                <a:schemeClr val="bg1">
                  <a:lumMod val="50000"/>
                </a:schemeClr>
              </a:solidFill>
              <a:effectLst/>
              <a:uLnTx/>
              <a:uFillTx/>
              <a:latin typeface="华文黑体" charset="-122"/>
              <a:ea typeface="华文黑体" charset="-122"/>
              <a:cs typeface="+mn-cs"/>
            </a:endParaRPr>
          </a:p>
        </p:txBody>
      </p:sp>
      <p:sp>
        <p:nvSpPr>
          <p:cNvPr id="109" name="PA_矩形 106"/>
          <p:cNvSpPr/>
          <p:nvPr>
            <p:custDataLst>
              <p:tags r:id="rId2"/>
            </p:custDataLst>
          </p:nvPr>
        </p:nvSpPr>
        <p:spPr>
          <a:xfrm flipH="1">
            <a:off x="1381149" y="1857330"/>
            <a:ext cx="528459" cy="483061"/>
          </a:xfrm>
          <a:prstGeom prst="rect">
            <a:avLst/>
          </a:prstGeom>
          <a:solidFill>
            <a:srgbClr val="0CA678"/>
          </a:solidFill>
          <a:ln w="12700" cap="flat" cmpd="sng" algn="ctr">
            <a:noFill/>
            <a:prstDash val="solid"/>
            <a:miter lim="800000"/>
          </a:ln>
          <a:effectLst/>
        </p:spPr>
        <p:txBody>
          <a:bodyPr vert="eaVert"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altLang="zh-CN" sz="4000" b="0" i="0" u="none" strike="noStrike" kern="0" cap="none" spc="600" normalizeH="0" noProof="0" dirty="0">
              <a:ln>
                <a:noFill/>
              </a:ln>
              <a:solidFill>
                <a:schemeClr val="bg1">
                  <a:lumMod val="50000"/>
                </a:schemeClr>
              </a:solidFill>
              <a:effectLst/>
              <a:uLnTx/>
              <a:uFillTx/>
              <a:latin typeface="华文黑体" charset="-122"/>
              <a:ea typeface="华文黑体" charset="-122"/>
              <a:cs typeface="+mn-cs"/>
            </a:endParaRPr>
          </a:p>
        </p:txBody>
      </p:sp>
      <p:sp>
        <p:nvSpPr>
          <p:cNvPr id="111" name="PA_矩形 106"/>
          <p:cNvSpPr/>
          <p:nvPr>
            <p:custDataLst>
              <p:tags r:id="rId3"/>
            </p:custDataLst>
          </p:nvPr>
        </p:nvSpPr>
        <p:spPr>
          <a:xfrm flipH="1">
            <a:off x="-2" y="1391149"/>
            <a:ext cx="528459" cy="3252519"/>
          </a:xfrm>
          <a:prstGeom prst="rect">
            <a:avLst/>
          </a:prstGeom>
          <a:solidFill>
            <a:srgbClr val="0CA678"/>
          </a:solidFill>
          <a:ln w="12700" cap="flat" cmpd="sng" algn="ctr">
            <a:noFill/>
            <a:prstDash val="solid"/>
            <a:miter lim="800000"/>
          </a:ln>
          <a:effectLst/>
        </p:spPr>
        <p:txBody>
          <a:bodyPr vert="eaVert"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altLang="zh-CN" sz="4000" b="0" i="0" u="none" strike="noStrike" kern="0" cap="none" spc="600" normalizeH="0" noProof="0" dirty="0">
              <a:ln>
                <a:noFill/>
              </a:ln>
              <a:solidFill>
                <a:srgbClr val="0CA678"/>
              </a:solidFill>
              <a:effectLst/>
              <a:uLnTx/>
              <a:uFillTx/>
              <a:latin typeface="华文黑体" charset="-122"/>
              <a:ea typeface="华文黑体" charset="-122"/>
              <a:cs typeface="+mn-cs"/>
            </a:endParaRPr>
          </a:p>
        </p:txBody>
      </p:sp>
      <p:sp>
        <p:nvSpPr>
          <p:cNvPr id="123" name="文本框 122"/>
          <p:cNvSpPr txBox="1"/>
          <p:nvPr/>
        </p:nvSpPr>
        <p:spPr>
          <a:xfrm>
            <a:off x="9345914" y="908720"/>
            <a:ext cx="923330" cy="4104456"/>
          </a:xfrm>
          <a:prstGeom prst="rect">
            <a:avLst/>
          </a:prstGeom>
          <a:noFill/>
        </p:spPr>
        <p:txBody>
          <a:bodyPr vert="eaVert" wrap="square" rtlCol="0">
            <a:spAutoFit/>
          </a:bodyPr>
          <a:lstStyle/>
          <a:p>
            <a:pPr algn="dist"/>
            <a:r>
              <a:rPr lang="en-US" altLang="zh-CN" sz="4800" b="1" dirty="0">
                <a:solidFill>
                  <a:schemeClr val="bg1"/>
                </a:solidFill>
                <a:latin typeface="幼圆" panose="02010509060101010101" pitchFamily="49" charset="-122"/>
                <a:ea typeface="幼圆" panose="02010509060101010101" pitchFamily="49" charset="-122"/>
              </a:rPr>
              <a:t>CONTENTS</a:t>
            </a:r>
            <a:endParaRPr lang="zh-CN" altLang="en-US" sz="4800" b="1" dirty="0">
              <a:solidFill>
                <a:schemeClr val="bg1"/>
              </a:solidFill>
              <a:latin typeface="幼圆" panose="02010509060101010101" pitchFamily="49" charset="-122"/>
              <a:ea typeface="幼圆" panose="02010509060101010101" pitchFamily="49" charset="-122"/>
            </a:endParaRPr>
          </a:p>
        </p:txBody>
      </p:sp>
      <p:sp>
        <p:nvSpPr>
          <p:cNvPr id="128" name="PA_矩形 106"/>
          <p:cNvSpPr/>
          <p:nvPr>
            <p:custDataLst>
              <p:tags r:id="rId4"/>
            </p:custDataLst>
          </p:nvPr>
        </p:nvSpPr>
        <p:spPr>
          <a:xfrm flipH="1">
            <a:off x="1381149" y="2782870"/>
            <a:ext cx="528459" cy="483061"/>
          </a:xfrm>
          <a:prstGeom prst="rect">
            <a:avLst/>
          </a:prstGeom>
          <a:solidFill>
            <a:srgbClr val="0CA678"/>
          </a:solidFill>
          <a:ln w="12700" cap="flat" cmpd="sng" algn="ctr">
            <a:noFill/>
            <a:prstDash val="solid"/>
            <a:miter lim="800000"/>
          </a:ln>
          <a:effectLst/>
        </p:spPr>
        <p:txBody>
          <a:bodyPr vert="eaVert"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altLang="zh-CN" sz="4000" b="0" i="0" u="none" strike="noStrike" kern="0" cap="none" spc="600" normalizeH="0" noProof="0" dirty="0">
              <a:ln>
                <a:noFill/>
              </a:ln>
              <a:solidFill>
                <a:schemeClr val="bg1">
                  <a:lumMod val="50000"/>
                </a:schemeClr>
              </a:solidFill>
              <a:effectLst/>
              <a:uLnTx/>
              <a:uFillTx/>
              <a:latin typeface="华文黑体" charset="-122"/>
              <a:ea typeface="华文黑体" charset="-122"/>
              <a:cs typeface="+mn-cs"/>
            </a:endParaRPr>
          </a:p>
        </p:txBody>
      </p:sp>
      <p:sp>
        <p:nvSpPr>
          <p:cNvPr id="129" name="PA_矩形 106"/>
          <p:cNvSpPr/>
          <p:nvPr>
            <p:custDataLst>
              <p:tags r:id="rId5"/>
            </p:custDataLst>
          </p:nvPr>
        </p:nvSpPr>
        <p:spPr>
          <a:xfrm flipH="1">
            <a:off x="1381149" y="3731480"/>
            <a:ext cx="528459" cy="483061"/>
          </a:xfrm>
          <a:prstGeom prst="rect">
            <a:avLst/>
          </a:prstGeom>
          <a:solidFill>
            <a:srgbClr val="0CA678"/>
          </a:solidFill>
          <a:ln w="12700" cap="flat" cmpd="sng" algn="ctr">
            <a:noFill/>
            <a:prstDash val="solid"/>
            <a:miter lim="800000"/>
          </a:ln>
          <a:effectLst/>
        </p:spPr>
        <p:txBody>
          <a:bodyPr vert="eaVert"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altLang="zh-CN" sz="4000" b="0" i="0" u="none" strike="noStrike" kern="0" cap="none" spc="600" normalizeH="0" noProof="0" dirty="0">
              <a:ln>
                <a:noFill/>
              </a:ln>
              <a:solidFill>
                <a:schemeClr val="bg1">
                  <a:lumMod val="50000"/>
                </a:schemeClr>
              </a:solidFill>
              <a:effectLst/>
              <a:uLnTx/>
              <a:uFillTx/>
              <a:latin typeface="华文黑体" charset="-122"/>
              <a:ea typeface="华文黑体" charset="-122"/>
              <a:cs typeface="+mn-cs"/>
            </a:endParaRPr>
          </a:p>
        </p:txBody>
      </p:sp>
      <p:sp>
        <p:nvSpPr>
          <p:cNvPr id="138" name="TextBox 40"/>
          <p:cNvSpPr txBox="1"/>
          <p:nvPr/>
        </p:nvSpPr>
        <p:spPr>
          <a:xfrm>
            <a:off x="2783632" y="907130"/>
            <a:ext cx="2339102" cy="461665"/>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zh-CN" sz="2400" dirty="0"/>
              <a:t>岗位职责说明书</a:t>
            </a:r>
            <a:endParaRPr lang="en-US" altLang="zh-CN" sz="2400" b="1" spc="300" dirty="0">
              <a:solidFill>
                <a:schemeClr val="tx2"/>
              </a:solidFill>
              <a:latin typeface="思源黑体 CN Medium" panose="020B0600000000000000" pitchFamily="34" charset="-122"/>
              <a:ea typeface="思源黑体 CN Medium" panose="020B0600000000000000" pitchFamily="34" charset="-122"/>
              <a:cs typeface="Lato Black" charset="0"/>
            </a:endParaRPr>
          </a:p>
        </p:txBody>
      </p:sp>
      <p:sp>
        <p:nvSpPr>
          <p:cNvPr id="140" name="TextBox 40"/>
          <p:cNvSpPr txBox="1"/>
          <p:nvPr/>
        </p:nvSpPr>
        <p:spPr>
          <a:xfrm>
            <a:off x="2783632" y="2782870"/>
            <a:ext cx="1415772" cy="461665"/>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zh-CN" sz="2400" dirty="0"/>
              <a:t>培养体系</a:t>
            </a:r>
            <a:endParaRPr lang="en-US" altLang="zh-CN" sz="2400" b="1" spc="300" dirty="0">
              <a:solidFill>
                <a:schemeClr val="tx2"/>
              </a:solidFill>
              <a:latin typeface="思源黑体 CN Medium" panose="020B0600000000000000" pitchFamily="34" charset="-122"/>
              <a:ea typeface="思源黑体 CN Medium" panose="020B0600000000000000" pitchFamily="34" charset="-122"/>
              <a:cs typeface="Lato Black" charset="0"/>
            </a:endParaRPr>
          </a:p>
        </p:txBody>
      </p:sp>
      <p:sp>
        <p:nvSpPr>
          <p:cNvPr id="141" name="TextBox 40"/>
          <p:cNvSpPr txBox="1"/>
          <p:nvPr/>
        </p:nvSpPr>
        <p:spPr>
          <a:xfrm>
            <a:off x="2783632" y="3752876"/>
            <a:ext cx="1415772" cy="461665"/>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zh-CN" sz="2400" dirty="0"/>
              <a:t>职级体系</a:t>
            </a:r>
            <a:endParaRPr lang="en-US" altLang="zh-CN" sz="2400" b="1" spc="300" dirty="0">
              <a:solidFill>
                <a:schemeClr val="tx2"/>
              </a:solidFill>
              <a:latin typeface="思源黑体 CN Medium" panose="020B0600000000000000" pitchFamily="34" charset="-122"/>
              <a:ea typeface="思源黑体 CN Medium" panose="020B0600000000000000" pitchFamily="34" charset="-122"/>
              <a:cs typeface="Lato Black" charset="0"/>
            </a:endParaRPr>
          </a:p>
        </p:txBody>
      </p:sp>
      <p:sp>
        <p:nvSpPr>
          <p:cNvPr id="142" name="TextBox 40"/>
          <p:cNvSpPr txBox="1"/>
          <p:nvPr/>
        </p:nvSpPr>
        <p:spPr>
          <a:xfrm>
            <a:off x="2783632" y="1855115"/>
            <a:ext cx="1723549" cy="461665"/>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zh-CN" sz="2400" dirty="0"/>
              <a:t>胜任力模型</a:t>
            </a:r>
            <a:endParaRPr lang="en-US" altLang="zh-CN" sz="2400" b="1" spc="300" dirty="0">
              <a:solidFill>
                <a:schemeClr val="tx2"/>
              </a:solidFill>
              <a:latin typeface="思源黑体 CN Medium" panose="020B0600000000000000" pitchFamily="34" charset="-122"/>
              <a:ea typeface="思源黑体 CN Medium" panose="020B0600000000000000" pitchFamily="34" charset="-122"/>
              <a:cs typeface="Lato Black" charset="0"/>
            </a:endParaRPr>
          </a:p>
        </p:txBody>
      </p:sp>
      <p:pic>
        <p:nvPicPr>
          <p:cNvPr id="29" name="图片 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9336" y="116632"/>
            <a:ext cx="1013088" cy="433951"/>
          </a:xfrm>
          <a:prstGeom prst="rect">
            <a:avLst/>
          </a:prstGeom>
        </p:spPr>
      </p:pic>
      <p:sp>
        <p:nvSpPr>
          <p:cNvPr id="15" name="PA_矩形 106"/>
          <p:cNvSpPr/>
          <p:nvPr>
            <p:custDataLst>
              <p:tags r:id="rId6"/>
            </p:custDataLst>
          </p:nvPr>
        </p:nvSpPr>
        <p:spPr>
          <a:xfrm flipH="1">
            <a:off x="1381149" y="4595576"/>
            <a:ext cx="528459" cy="483061"/>
          </a:xfrm>
          <a:prstGeom prst="rect">
            <a:avLst/>
          </a:prstGeom>
          <a:solidFill>
            <a:srgbClr val="0CA678"/>
          </a:solidFill>
          <a:ln w="12700" cap="flat" cmpd="sng" algn="ctr">
            <a:noFill/>
            <a:prstDash val="solid"/>
            <a:miter lim="800000"/>
          </a:ln>
          <a:effectLst/>
        </p:spPr>
        <p:txBody>
          <a:bodyPr vert="eaVert"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altLang="zh-CN" sz="4000" b="0" i="0" u="none" strike="noStrike" kern="0" cap="none" spc="600" normalizeH="0" noProof="0" dirty="0">
              <a:ln>
                <a:noFill/>
              </a:ln>
              <a:solidFill>
                <a:schemeClr val="bg1">
                  <a:lumMod val="50000"/>
                </a:schemeClr>
              </a:solidFill>
              <a:effectLst/>
              <a:uLnTx/>
              <a:uFillTx/>
              <a:latin typeface="华文黑体" charset="-122"/>
              <a:ea typeface="华文黑体" charset="-122"/>
              <a:cs typeface="+mn-cs"/>
            </a:endParaRPr>
          </a:p>
        </p:txBody>
      </p:sp>
      <p:sp>
        <p:nvSpPr>
          <p:cNvPr id="16" name="TextBox 40"/>
          <p:cNvSpPr txBox="1"/>
          <p:nvPr/>
        </p:nvSpPr>
        <p:spPr>
          <a:xfrm>
            <a:off x="2778696" y="4560915"/>
            <a:ext cx="2031325" cy="461665"/>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zh-CN" sz="2400" dirty="0"/>
              <a:t>绩效</a:t>
            </a:r>
            <a:r>
              <a:rPr lang="zh-CN" altLang="en-US" sz="2400" dirty="0"/>
              <a:t>目标管理</a:t>
            </a:r>
            <a:endParaRPr lang="en-US" altLang="zh-CN" sz="2400" b="1" spc="300" dirty="0">
              <a:solidFill>
                <a:schemeClr val="tx2"/>
              </a:solidFill>
              <a:latin typeface="思源黑体 CN Medium" panose="020B0600000000000000" pitchFamily="34" charset="-122"/>
              <a:ea typeface="思源黑体 CN Medium" panose="020B0600000000000000" pitchFamily="34" charset="-122"/>
              <a:cs typeface="Lato Black" charset="0"/>
            </a:endParaRPr>
          </a:p>
        </p:txBody>
      </p:sp>
      <p:sp>
        <p:nvSpPr>
          <p:cNvPr id="17" name="PA_矩形 106"/>
          <p:cNvSpPr/>
          <p:nvPr>
            <p:custDataLst>
              <p:tags r:id="rId7"/>
            </p:custDataLst>
          </p:nvPr>
        </p:nvSpPr>
        <p:spPr>
          <a:xfrm flipH="1">
            <a:off x="1381148" y="5510053"/>
            <a:ext cx="528459" cy="483061"/>
          </a:xfrm>
          <a:prstGeom prst="rect">
            <a:avLst/>
          </a:prstGeom>
          <a:solidFill>
            <a:srgbClr val="0CA678"/>
          </a:solidFill>
          <a:ln w="12700" cap="flat" cmpd="sng" algn="ctr">
            <a:noFill/>
            <a:prstDash val="solid"/>
            <a:miter lim="800000"/>
          </a:ln>
          <a:effectLst/>
        </p:spPr>
        <p:txBody>
          <a:bodyPr vert="eaVert"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altLang="zh-CN" sz="4000" b="0" i="0" u="none" strike="noStrike" kern="0" cap="none" spc="600" normalizeH="0" noProof="0" dirty="0">
              <a:ln>
                <a:noFill/>
              </a:ln>
              <a:solidFill>
                <a:schemeClr val="bg1">
                  <a:lumMod val="50000"/>
                </a:schemeClr>
              </a:solidFill>
              <a:effectLst/>
              <a:uLnTx/>
              <a:uFillTx/>
              <a:latin typeface="华文黑体" charset="-122"/>
              <a:ea typeface="华文黑体" charset="-122"/>
              <a:cs typeface="+mn-cs"/>
            </a:endParaRPr>
          </a:p>
        </p:txBody>
      </p:sp>
      <p:sp>
        <p:nvSpPr>
          <p:cNvPr id="18" name="TextBox 40"/>
          <p:cNvSpPr txBox="1"/>
          <p:nvPr/>
        </p:nvSpPr>
        <p:spPr>
          <a:xfrm>
            <a:off x="2778696" y="5501264"/>
            <a:ext cx="800219" cy="461665"/>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zh-CN" sz="2400" dirty="0"/>
              <a:t>应用</a:t>
            </a:r>
            <a:endParaRPr lang="en-US" altLang="zh-CN" sz="2400" b="1" spc="300" dirty="0">
              <a:solidFill>
                <a:schemeClr val="tx2"/>
              </a:solidFill>
              <a:latin typeface="思源黑体 CN Medium" panose="020B0600000000000000" pitchFamily="34" charset="-122"/>
              <a:ea typeface="思源黑体 CN Medium" panose="020B0600000000000000" pitchFamily="34" charset="-122"/>
              <a:cs typeface="Lato Black" charset="0"/>
            </a:endParaRP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11"/>
                                        </p:tgtEl>
                                        <p:attrNameLst>
                                          <p:attrName>style.visibility</p:attrName>
                                        </p:attrNameLst>
                                      </p:cBhvr>
                                      <p:to>
                                        <p:strVal val="visible"/>
                                      </p:to>
                                    </p:set>
                                    <p:anim calcmode="lin" valueType="num">
                                      <p:cBhvr additive="base">
                                        <p:cTn id="7" dur="500" fill="hold"/>
                                        <p:tgtEl>
                                          <p:spTgt spid="111"/>
                                        </p:tgtEl>
                                        <p:attrNameLst>
                                          <p:attrName>ppt_x</p:attrName>
                                        </p:attrNameLst>
                                      </p:cBhvr>
                                      <p:tavLst>
                                        <p:tav tm="0">
                                          <p:val>
                                            <p:strVal val="0-#ppt_w/2"/>
                                          </p:val>
                                        </p:tav>
                                        <p:tav tm="100000">
                                          <p:val>
                                            <p:strVal val="#ppt_x"/>
                                          </p:val>
                                        </p:tav>
                                      </p:tavLst>
                                    </p:anim>
                                    <p:anim calcmode="lin" valueType="num">
                                      <p:cBhvr additive="base">
                                        <p:cTn id="8" dur="500" fill="hold"/>
                                        <p:tgtEl>
                                          <p:spTgt spid="1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23"/>
                                        </p:tgtEl>
                                        <p:attrNameLst>
                                          <p:attrName>style.visibility</p:attrName>
                                        </p:attrNameLst>
                                      </p:cBhvr>
                                      <p:to>
                                        <p:strVal val="visible"/>
                                      </p:to>
                                    </p:set>
                                    <p:anim calcmode="lin" valueType="num">
                                      <p:cBhvr>
                                        <p:cTn id="12" dur="500" fill="hold"/>
                                        <p:tgtEl>
                                          <p:spTgt spid="12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23"/>
                                        </p:tgtEl>
                                        <p:attrNameLst>
                                          <p:attrName>ppt_y</p:attrName>
                                        </p:attrNameLst>
                                      </p:cBhvr>
                                      <p:tavLst>
                                        <p:tav tm="0">
                                          <p:val>
                                            <p:strVal val="#ppt_y"/>
                                          </p:val>
                                        </p:tav>
                                        <p:tav tm="100000">
                                          <p:val>
                                            <p:strVal val="#ppt_y"/>
                                          </p:val>
                                        </p:tav>
                                      </p:tavLst>
                                    </p:anim>
                                    <p:anim calcmode="lin" valueType="num">
                                      <p:cBhvr>
                                        <p:cTn id="14" dur="500" fill="hold"/>
                                        <p:tgtEl>
                                          <p:spTgt spid="12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2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23"/>
                                        </p:tgtEl>
                                      </p:cBhvr>
                                    </p:animEffect>
                                  </p:childTnLst>
                                </p:cTn>
                              </p:par>
                            </p:childTnLst>
                          </p:cTn>
                        </p:par>
                        <p:par>
                          <p:cTn id="17" fill="hold">
                            <p:stCondLst>
                              <p:cond delay="850"/>
                            </p:stCondLst>
                            <p:childTnLst>
                              <p:par>
                                <p:cTn id="18" presetID="49" presetClass="entr" presetSubtype="0" decel="100000" fill="hold" grpId="0" nodeType="afterEffect">
                                  <p:stCondLst>
                                    <p:cond delay="0"/>
                                  </p:stCondLst>
                                  <p:childTnLst>
                                    <p:set>
                                      <p:cBhvr>
                                        <p:cTn id="19" dur="1" fill="hold">
                                          <p:stCondLst>
                                            <p:cond delay="0"/>
                                          </p:stCondLst>
                                        </p:cTn>
                                        <p:tgtEl>
                                          <p:spTgt spid="107"/>
                                        </p:tgtEl>
                                        <p:attrNameLst>
                                          <p:attrName>style.visibility</p:attrName>
                                        </p:attrNameLst>
                                      </p:cBhvr>
                                      <p:to>
                                        <p:strVal val="visible"/>
                                      </p:to>
                                    </p:set>
                                    <p:anim calcmode="lin" valueType="num">
                                      <p:cBhvr>
                                        <p:cTn id="20" dur="500" fill="hold"/>
                                        <p:tgtEl>
                                          <p:spTgt spid="107"/>
                                        </p:tgtEl>
                                        <p:attrNameLst>
                                          <p:attrName>ppt_w</p:attrName>
                                        </p:attrNameLst>
                                      </p:cBhvr>
                                      <p:tavLst>
                                        <p:tav tm="0">
                                          <p:val>
                                            <p:fltVal val="0"/>
                                          </p:val>
                                        </p:tav>
                                        <p:tav tm="100000">
                                          <p:val>
                                            <p:strVal val="#ppt_w"/>
                                          </p:val>
                                        </p:tav>
                                      </p:tavLst>
                                    </p:anim>
                                    <p:anim calcmode="lin" valueType="num">
                                      <p:cBhvr>
                                        <p:cTn id="21" dur="500" fill="hold"/>
                                        <p:tgtEl>
                                          <p:spTgt spid="107"/>
                                        </p:tgtEl>
                                        <p:attrNameLst>
                                          <p:attrName>ppt_h</p:attrName>
                                        </p:attrNameLst>
                                      </p:cBhvr>
                                      <p:tavLst>
                                        <p:tav tm="0">
                                          <p:val>
                                            <p:fltVal val="0"/>
                                          </p:val>
                                        </p:tav>
                                        <p:tav tm="100000">
                                          <p:val>
                                            <p:strVal val="#ppt_h"/>
                                          </p:val>
                                        </p:tav>
                                      </p:tavLst>
                                    </p:anim>
                                    <p:anim calcmode="lin" valueType="num">
                                      <p:cBhvr>
                                        <p:cTn id="22" dur="500" fill="hold"/>
                                        <p:tgtEl>
                                          <p:spTgt spid="107"/>
                                        </p:tgtEl>
                                        <p:attrNameLst>
                                          <p:attrName>style.rotation</p:attrName>
                                        </p:attrNameLst>
                                      </p:cBhvr>
                                      <p:tavLst>
                                        <p:tav tm="0">
                                          <p:val>
                                            <p:fltVal val="360"/>
                                          </p:val>
                                        </p:tav>
                                        <p:tav tm="100000">
                                          <p:val>
                                            <p:fltVal val="0"/>
                                          </p:val>
                                        </p:tav>
                                      </p:tavLst>
                                    </p:anim>
                                    <p:animEffect transition="in" filter="fade">
                                      <p:cBhvr>
                                        <p:cTn id="23" dur="500"/>
                                        <p:tgtEl>
                                          <p:spTgt spid="107"/>
                                        </p:tgtEl>
                                      </p:cBhvr>
                                    </p:animEffect>
                                  </p:childTnLst>
                                </p:cTn>
                              </p:par>
                              <p:par>
                                <p:cTn id="24" presetID="49" presetClass="entr" presetSubtype="0" decel="100000" fill="hold" grpId="0" nodeType="withEffect">
                                  <p:stCondLst>
                                    <p:cond delay="0"/>
                                  </p:stCondLst>
                                  <p:childTnLst>
                                    <p:set>
                                      <p:cBhvr>
                                        <p:cTn id="25" dur="1" fill="hold">
                                          <p:stCondLst>
                                            <p:cond delay="0"/>
                                          </p:stCondLst>
                                        </p:cTn>
                                        <p:tgtEl>
                                          <p:spTgt spid="128"/>
                                        </p:tgtEl>
                                        <p:attrNameLst>
                                          <p:attrName>style.visibility</p:attrName>
                                        </p:attrNameLst>
                                      </p:cBhvr>
                                      <p:to>
                                        <p:strVal val="visible"/>
                                      </p:to>
                                    </p:set>
                                    <p:anim calcmode="lin" valueType="num">
                                      <p:cBhvr>
                                        <p:cTn id="26" dur="500" fill="hold"/>
                                        <p:tgtEl>
                                          <p:spTgt spid="128"/>
                                        </p:tgtEl>
                                        <p:attrNameLst>
                                          <p:attrName>ppt_w</p:attrName>
                                        </p:attrNameLst>
                                      </p:cBhvr>
                                      <p:tavLst>
                                        <p:tav tm="0">
                                          <p:val>
                                            <p:fltVal val="0"/>
                                          </p:val>
                                        </p:tav>
                                        <p:tav tm="100000">
                                          <p:val>
                                            <p:strVal val="#ppt_w"/>
                                          </p:val>
                                        </p:tav>
                                      </p:tavLst>
                                    </p:anim>
                                    <p:anim calcmode="lin" valueType="num">
                                      <p:cBhvr>
                                        <p:cTn id="27" dur="500" fill="hold"/>
                                        <p:tgtEl>
                                          <p:spTgt spid="128"/>
                                        </p:tgtEl>
                                        <p:attrNameLst>
                                          <p:attrName>ppt_h</p:attrName>
                                        </p:attrNameLst>
                                      </p:cBhvr>
                                      <p:tavLst>
                                        <p:tav tm="0">
                                          <p:val>
                                            <p:fltVal val="0"/>
                                          </p:val>
                                        </p:tav>
                                        <p:tav tm="100000">
                                          <p:val>
                                            <p:strVal val="#ppt_h"/>
                                          </p:val>
                                        </p:tav>
                                      </p:tavLst>
                                    </p:anim>
                                    <p:anim calcmode="lin" valueType="num">
                                      <p:cBhvr>
                                        <p:cTn id="28" dur="500" fill="hold"/>
                                        <p:tgtEl>
                                          <p:spTgt spid="128"/>
                                        </p:tgtEl>
                                        <p:attrNameLst>
                                          <p:attrName>style.rotation</p:attrName>
                                        </p:attrNameLst>
                                      </p:cBhvr>
                                      <p:tavLst>
                                        <p:tav tm="0">
                                          <p:val>
                                            <p:fltVal val="360"/>
                                          </p:val>
                                        </p:tav>
                                        <p:tav tm="100000">
                                          <p:val>
                                            <p:fltVal val="0"/>
                                          </p:val>
                                        </p:tav>
                                      </p:tavLst>
                                    </p:anim>
                                    <p:animEffect transition="in" filter="fade">
                                      <p:cBhvr>
                                        <p:cTn id="29" dur="500"/>
                                        <p:tgtEl>
                                          <p:spTgt spid="128"/>
                                        </p:tgtEl>
                                      </p:cBhvr>
                                    </p:animEffect>
                                  </p:childTnLst>
                                </p:cTn>
                              </p:par>
                              <p:par>
                                <p:cTn id="30" presetID="49" presetClass="entr" presetSubtype="0" decel="100000" fill="hold" grpId="0" nodeType="withEffect">
                                  <p:stCondLst>
                                    <p:cond delay="0"/>
                                  </p:stCondLst>
                                  <p:childTnLst>
                                    <p:set>
                                      <p:cBhvr>
                                        <p:cTn id="31" dur="1" fill="hold">
                                          <p:stCondLst>
                                            <p:cond delay="0"/>
                                          </p:stCondLst>
                                        </p:cTn>
                                        <p:tgtEl>
                                          <p:spTgt spid="129"/>
                                        </p:tgtEl>
                                        <p:attrNameLst>
                                          <p:attrName>style.visibility</p:attrName>
                                        </p:attrNameLst>
                                      </p:cBhvr>
                                      <p:to>
                                        <p:strVal val="visible"/>
                                      </p:to>
                                    </p:set>
                                    <p:anim calcmode="lin" valueType="num">
                                      <p:cBhvr>
                                        <p:cTn id="32" dur="500" fill="hold"/>
                                        <p:tgtEl>
                                          <p:spTgt spid="129"/>
                                        </p:tgtEl>
                                        <p:attrNameLst>
                                          <p:attrName>ppt_w</p:attrName>
                                        </p:attrNameLst>
                                      </p:cBhvr>
                                      <p:tavLst>
                                        <p:tav tm="0">
                                          <p:val>
                                            <p:fltVal val="0"/>
                                          </p:val>
                                        </p:tav>
                                        <p:tav tm="100000">
                                          <p:val>
                                            <p:strVal val="#ppt_w"/>
                                          </p:val>
                                        </p:tav>
                                      </p:tavLst>
                                    </p:anim>
                                    <p:anim calcmode="lin" valueType="num">
                                      <p:cBhvr>
                                        <p:cTn id="33" dur="500" fill="hold"/>
                                        <p:tgtEl>
                                          <p:spTgt spid="129"/>
                                        </p:tgtEl>
                                        <p:attrNameLst>
                                          <p:attrName>ppt_h</p:attrName>
                                        </p:attrNameLst>
                                      </p:cBhvr>
                                      <p:tavLst>
                                        <p:tav tm="0">
                                          <p:val>
                                            <p:fltVal val="0"/>
                                          </p:val>
                                        </p:tav>
                                        <p:tav tm="100000">
                                          <p:val>
                                            <p:strVal val="#ppt_h"/>
                                          </p:val>
                                        </p:tav>
                                      </p:tavLst>
                                    </p:anim>
                                    <p:anim calcmode="lin" valueType="num">
                                      <p:cBhvr>
                                        <p:cTn id="34" dur="500" fill="hold"/>
                                        <p:tgtEl>
                                          <p:spTgt spid="129"/>
                                        </p:tgtEl>
                                        <p:attrNameLst>
                                          <p:attrName>style.rotation</p:attrName>
                                        </p:attrNameLst>
                                      </p:cBhvr>
                                      <p:tavLst>
                                        <p:tav tm="0">
                                          <p:val>
                                            <p:fltVal val="360"/>
                                          </p:val>
                                        </p:tav>
                                        <p:tav tm="100000">
                                          <p:val>
                                            <p:fltVal val="0"/>
                                          </p:val>
                                        </p:tav>
                                      </p:tavLst>
                                    </p:anim>
                                    <p:animEffect transition="in" filter="fade">
                                      <p:cBhvr>
                                        <p:cTn id="35" dur="500"/>
                                        <p:tgtEl>
                                          <p:spTgt spid="129"/>
                                        </p:tgtEl>
                                      </p:cBhvr>
                                    </p:animEffect>
                                  </p:childTnLst>
                                </p:cTn>
                              </p:par>
                              <p:par>
                                <p:cTn id="36" presetID="49" presetClass="entr" presetSubtype="0" decel="100000" fill="hold" grpId="0" nodeType="withEffect">
                                  <p:stCondLst>
                                    <p:cond delay="0"/>
                                  </p:stCondLst>
                                  <p:childTnLst>
                                    <p:set>
                                      <p:cBhvr>
                                        <p:cTn id="37" dur="1" fill="hold">
                                          <p:stCondLst>
                                            <p:cond delay="0"/>
                                          </p:stCondLst>
                                        </p:cTn>
                                        <p:tgtEl>
                                          <p:spTgt spid="109"/>
                                        </p:tgtEl>
                                        <p:attrNameLst>
                                          <p:attrName>style.visibility</p:attrName>
                                        </p:attrNameLst>
                                      </p:cBhvr>
                                      <p:to>
                                        <p:strVal val="visible"/>
                                      </p:to>
                                    </p:set>
                                    <p:anim calcmode="lin" valueType="num">
                                      <p:cBhvr>
                                        <p:cTn id="38" dur="500" fill="hold"/>
                                        <p:tgtEl>
                                          <p:spTgt spid="109"/>
                                        </p:tgtEl>
                                        <p:attrNameLst>
                                          <p:attrName>ppt_w</p:attrName>
                                        </p:attrNameLst>
                                      </p:cBhvr>
                                      <p:tavLst>
                                        <p:tav tm="0">
                                          <p:val>
                                            <p:fltVal val="0"/>
                                          </p:val>
                                        </p:tav>
                                        <p:tav tm="100000">
                                          <p:val>
                                            <p:strVal val="#ppt_w"/>
                                          </p:val>
                                        </p:tav>
                                      </p:tavLst>
                                    </p:anim>
                                    <p:anim calcmode="lin" valueType="num">
                                      <p:cBhvr>
                                        <p:cTn id="39" dur="500" fill="hold"/>
                                        <p:tgtEl>
                                          <p:spTgt spid="109"/>
                                        </p:tgtEl>
                                        <p:attrNameLst>
                                          <p:attrName>ppt_h</p:attrName>
                                        </p:attrNameLst>
                                      </p:cBhvr>
                                      <p:tavLst>
                                        <p:tav tm="0">
                                          <p:val>
                                            <p:fltVal val="0"/>
                                          </p:val>
                                        </p:tav>
                                        <p:tav tm="100000">
                                          <p:val>
                                            <p:strVal val="#ppt_h"/>
                                          </p:val>
                                        </p:tav>
                                      </p:tavLst>
                                    </p:anim>
                                    <p:anim calcmode="lin" valueType="num">
                                      <p:cBhvr>
                                        <p:cTn id="40" dur="500" fill="hold"/>
                                        <p:tgtEl>
                                          <p:spTgt spid="109"/>
                                        </p:tgtEl>
                                        <p:attrNameLst>
                                          <p:attrName>style.rotation</p:attrName>
                                        </p:attrNameLst>
                                      </p:cBhvr>
                                      <p:tavLst>
                                        <p:tav tm="0">
                                          <p:val>
                                            <p:fltVal val="360"/>
                                          </p:val>
                                        </p:tav>
                                        <p:tav tm="100000">
                                          <p:val>
                                            <p:fltVal val="0"/>
                                          </p:val>
                                        </p:tav>
                                      </p:tavLst>
                                    </p:anim>
                                    <p:animEffect transition="in" filter="fade">
                                      <p:cBhvr>
                                        <p:cTn id="41" dur="500"/>
                                        <p:tgtEl>
                                          <p:spTgt spid="109"/>
                                        </p:tgtEl>
                                      </p:cBhvr>
                                    </p:animEffect>
                                  </p:childTnLst>
                                </p:cTn>
                              </p:par>
                            </p:childTnLst>
                          </p:cTn>
                        </p:par>
                        <p:par>
                          <p:cTn id="42" fill="hold">
                            <p:stCondLst>
                              <p:cond delay="1350"/>
                            </p:stCondLst>
                            <p:childTnLst>
                              <p:par>
                                <p:cTn id="43" presetID="22" presetClass="entr" presetSubtype="8" fill="hold" grpId="0" nodeType="afterEffect">
                                  <p:stCondLst>
                                    <p:cond delay="0"/>
                                  </p:stCondLst>
                                  <p:childTnLst>
                                    <p:set>
                                      <p:cBhvr>
                                        <p:cTn id="44" dur="1" fill="hold">
                                          <p:stCondLst>
                                            <p:cond delay="0"/>
                                          </p:stCondLst>
                                        </p:cTn>
                                        <p:tgtEl>
                                          <p:spTgt spid="138"/>
                                        </p:tgtEl>
                                        <p:attrNameLst>
                                          <p:attrName>style.visibility</p:attrName>
                                        </p:attrNameLst>
                                      </p:cBhvr>
                                      <p:to>
                                        <p:strVal val="visible"/>
                                      </p:to>
                                    </p:set>
                                    <p:animEffect transition="in" filter="wipe(left)">
                                      <p:cBhvr>
                                        <p:cTn id="45" dur="500"/>
                                        <p:tgtEl>
                                          <p:spTgt spid="138"/>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142"/>
                                        </p:tgtEl>
                                        <p:attrNameLst>
                                          <p:attrName>style.visibility</p:attrName>
                                        </p:attrNameLst>
                                      </p:cBhvr>
                                      <p:to>
                                        <p:strVal val="visible"/>
                                      </p:to>
                                    </p:set>
                                    <p:animEffect transition="in" filter="wipe(left)">
                                      <p:cBhvr>
                                        <p:cTn id="48" dur="500"/>
                                        <p:tgtEl>
                                          <p:spTgt spid="142"/>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141"/>
                                        </p:tgtEl>
                                        <p:attrNameLst>
                                          <p:attrName>style.visibility</p:attrName>
                                        </p:attrNameLst>
                                      </p:cBhvr>
                                      <p:to>
                                        <p:strVal val="visible"/>
                                      </p:to>
                                    </p:set>
                                    <p:animEffect transition="in" filter="wipe(left)">
                                      <p:cBhvr>
                                        <p:cTn id="51" dur="500"/>
                                        <p:tgtEl>
                                          <p:spTgt spid="141"/>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140"/>
                                        </p:tgtEl>
                                        <p:attrNameLst>
                                          <p:attrName>style.visibility</p:attrName>
                                        </p:attrNameLst>
                                      </p:cBhvr>
                                      <p:to>
                                        <p:strVal val="visible"/>
                                      </p:to>
                                    </p:set>
                                    <p:animEffect transition="in" filter="wipe(left)">
                                      <p:cBhvr>
                                        <p:cTn id="54" dur="500"/>
                                        <p:tgtEl>
                                          <p:spTgt spid="140"/>
                                        </p:tgtEl>
                                      </p:cBhvr>
                                    </p:animEffect>
                                  </p:childTnLst>
                                </p:cTn>
                              </p:par>
                              <p:par>
                                <p:cTn id="55" presetID="49" presetClass="entr" presetSubtype="0" decel="100000"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anim calcmode="lin" valueType="num">
                                      <p:cBhvr>
                                        <p:cTn id="57" dur="500" fill="hold"/>
                                        <p:tgtEl>
                                          <p:spTgt spid="15"/>
                                        </p:tgtEl>
                                        <p:attrNameLst>
                                          <p:attrName>ppt_w</p:attrName>
                                        </p:attrNameLst>
                                      </p:cBhvr>
                                      <p:tavLst>
                                        <p:tav tm="0">
                                          <p:val>
                                            <p:fltVal val="0"/>
                                          </p:val>
                                        </p:tav>
                                        <p:tav tm="100000">
                                          <p:val>
                                            <p:strVal val="#ppt_w"/>
                                          </p:val>
                                        </p:tav>
                                      </p:tavLst>
                                    </p:anim>
                                    <p:anim calcmode="lin" valueType="num">
                                      <p:cBhvr>
                                        <p:cTn id="58" dur="500" fill="hold"/>
                                        <p:tgtEl>
                                          <p:spTgt spid="15"/>
                                        </p:tgtEl>
                                        <p:attrNameLst>
                                          <p:attrName>ppt_h</p:attrName>
                                        </p:attrNameLst>
                                      </p:cBhvr>
                                      <p:tavLst>
                                        <p:tav tm="0">
                                          <p:val>
                                            <p:fltVal val="0"/>
                                          </p:val>
                                        </p:tav>
                                        <p:tav tm="100000">
                                          <p:val>
                                            <p:strVal val="#ppt_h"/>
                                          </p:val>
                                        </p:tav>
                                      </p:tavLst>
                                    </p:anim>
                                    <p:anim calcmode="lin" valueType="num">
                                      <p:cBhvr>
                                        <p:cTn id="59" dur="500" fill="hold"/>
                                        <p:tgtEl>
                                          <p:spTgt spid="15"/>
                                        </p:tgtEl>
                                        <p:attrNameLst>
                                          <p:attrName>style.rotation</p:attrName>
                                        </p:attrNameLst>
                                      </p:cBhvr>
                                      <p:tavLst>
                                        <p:tav tm="0">
                                          <p:val>
                                            <p:fltVal val="360"/>
                                          </p:val>
                                        </p:tav>
                                        <p:tav tm="100000">
                                          <p:val>
                                            <p:fltVal val="0"/>
                                          </p:val>
                                        </p:tav>
                                      </p:tavLst>
                                    </p:anim>
                                    <p:animEffect transition="in" filter="fade">
                                      <p:cBhvr>
                                        <p:cTn id="60" dur="500"/>
                                        <p:tgtEl>
                                          <p:spTgt spid="15"/>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wipe(left)">
                                      <p:cBhvr>
                                        <p:cTn id="63" dur="500"/>
                                        <p:tgtEl>
                                          <p:spTgt spid="16"/>
                                        </p:tgtEl>
                                      </p:cBhvr>
                                    </p:animEffect>
                                  </p:childTnLst>
                                </p:cTn>
                              </p:par>
                              <p:par>
                                <p:cTn id="64" presetID="49" presetClass="entr" presetSubtype="0" decel="100000" fill="hold" grpId="0" nodeType="withEffect">
                                  <p:stCondLst>
                                    <p:cond delay="0"/>
                                  </p:stCondLst>
                                  <p:childTnLst>
                                    <p:set>
                                      <p:cBhvr>
                                        <p:cTn id="65" dur="1" fill="hold">
                                          <p:stCondLst>
                                            <p:cond delay="0"/>
                                          </p:stCondLst>
                                        </p:cTn>
                                        <p:tgtEl>
                                          <p:spTgt spid="17"/>
                                        </p:tgtEl>
                                        <p:attrNameLst>
                                          <p:attrName>style.visibility</p:attrName>
                                        </p:attrNameLst>
                                      </p:cBhvr>
                                      <p:to>
                                        <p:strVal val="visible"/>
                                      </p:to>
                                    </p:set>
                                    <p:anim calcmode="lin" valueType="num">
                                      <p:cBhvr>
                                        <p:cTn id="66" dur="500" fill="hold"/>
                                        <p:tgtEl>
                                          <p:spTgt spid="17"/>
                                        </p:tgtEl>
                                        <p:attrNameLst>
                                          <p:attrName>ppt_w</p:attrName>
                                        </p:attrNameLst>
                                      </p:cBhvr>
                                      <p:tavLst>
                                        <p:tav tm="0">
                                          <p:val>
                                            <p:fltVal val="0"/>
                                          </p:val>
                                        </p:tav>
                                        <p:tav tm="100000">
                                          <p:val>
                                            <p:strVal val="#ppt_w"/>
                                          </p:val>
                                        </p:tav>
                                      </p:tavLst>
                                    </p:anim>
                                    <p:anim calcmode="lin" valueType="num">
                                      <p:cBhvr>
                                        <p:cTn id="67" dur="500" fill="hold"/>
                                        <p:tgtEl>
                                          <p:spTgt spid="17"/>
                                        </p:tgtEl>
                                        <p:attrNameLst>
                                          <p:attrName>ppt_h</p:attrName>
                                        </p:attrNameLst>
                                      </p:cBhvr>
                                      <p:tavLst>
                                        <p:tav tm="0">
                                          <p:val>
                                            <p:fltVal val="0"/>
                                          </p:val>
                                        </p:tav>
                                        <p:tav tm="100000">
                                          <p:val>
                                            <p:strVal val="#ppt_h"/>
                                          </p:val>
                                        </p:tav>
                                      </p:tavLst>
                                    </p:anim>
                                    <p:anim calcmode="lin" valueType="num">
                                      <p:cBhvr>
                                        <p:cTn id="68" dur="500" fill="hold"/>
                                        <p:tgtEl>
                                          <p:spTgt spid="17"/>
                                        </p:tgtEl>
                                        <p:attrNameLst>
                                          <p:attrName>style.rotation</p:attrName>
                                        </p:attrNameLst>
                                      </p:cBhvr>
                                      <p:tavLst>
                                        <p:tav tm="0">
                                          <p:val>
                                            <p:fltVal val="360"/>
                                          </p:val>
                                        </p:tav>
                                        <p:tav tm="100000">
                                          <p:val>
                                            <p:fltVal val="0"/>
                                          </p:val>
                                        </p:tav>
                                      </p:tavLst>
                                    </p:anim>
                                    <p:animEffect transition="in" filter="fade">
                                      <p:cBhvr>
                                        <p:cTn id="69" dur="500"/>
                                        <p:tgtEl>
                                          <p:spTgt spid="17"/>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wipe(left)">
                                      <p:cBhvr>
                                        <p:cTn id="7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bldLvl="0" animBg="1"/>
      <p:bldP spid="109" grpId="0" bldLvl="0" animBg="1"/>
      <p:bldP spid="111" grpId="0" bldLvl="0" animBg="1"/>
      <p:bldP spid="123" grpId="0"/>
      <p:bldP spid="128" grpId="0" bldLvl="0" animBg="1"/>
      <p:bldP spid="129" grpId="0" bldLvl="0" animBg="1"/>
      <p:bldP spid="138" grpId="0"/>
      <p:bldP spid="140" grpId="0"/>
      <p:bldP spid="141" grpId="0"/>
      <p:bldP spid="142" grpId="0"/>
      <p:bldP spid="15" grpId="0" bldLvl="0" animBg="1"/>
      <p:bldP spid="16" grpId="0"/>
      <p:bldP spid="17" grpId="0" bldLvl="0" animBg="1"/>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9" name="图片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92544" y="116632"/>
            <a:ext cx="1013088" cy="433951"/>
          </a:xfrm>
          <a:prstGeom prst="rect">
            <a:avLst/>
          </a:prstGeom>
        </p:spPr>
      </p:pic>
      <p:sp>
        <p:nvSpPr>
          <p:cNvPr id="12" name="文本框 21"/>
          <p:cNvSpPr txBox="1"/>
          <p:nvPr/>
        </p:nvSpPr>
        <p:spPr>
          <a:xfrm>
            <a:off x="191343" y="286552"/>
            <a:ext cx="9089827" cy="1077218"/>
          </a:xfrm>
          <a:prstGeom prst="rect">
            <a:avLst/>
          </a:prstGeom>
          <a:noFill/>
        </p:spPr>
        <p:txBody>
          <a:bodyPr wrap="square" rtlCol="0">
            <a:spAutoFit/>
          </a:bodyPr>
          <a:lstStyle/>
          <a:p>
            <a:pPr algn="ctr"/>
            <a:r>
              <a:rPr lang="zh-CN" altLang="en-US" sz="3200" spc="300" dirty="0">
                <a:solidFill>
                  <a:schemeClr val="tx2"/>
                </a:solidFill>
                <a:latin typeface="思源黑体 CN Medium" panose="020B0600000000000000" pitchFamily="34" charset="-122"/>
                <a:ea typeface="思源黑体 CN Medium" panose="020B0600000000000000" pitchFamily="34" charset="-122"/>
                <a:cs typeface="Lato Black" charset="0"/>
              </a:rPr>
              <a:t>绩效目标管理</a:t>
            </a:r>
            <a:r>
              <a:rPr lang="en-US" altLang="zh-CN" sz="3200" spc="300" dirty="0">
                <a:solidFill>
                  <a:schemeClr val="tx2"/>
                </a:solidFill>
                <a:latin typeface="思源黑体 CN Medium" panose="020B0600000000000000" pitchFamily="34" charset="-122"/>
                <a:ea typeface="思源黑体 CN Medium" panose="020B0600000000000000" pitchFamily="34" charset="-122"/>
                <a:cs typeface="Lato Black" charset="0"/>
              </a:rPr>
              <a:t>——</a:t>
            </a:r>
            <a:r>
              <a:rPr lang="zh-CN" altLang="en-US" sz="3200" spc="300" dirty="0">
                <a:solidFill>
                  <a:schemeClr val="tx2"/>
                </a:solidFill>
                <a:latin typeface="思源黑体 CN Medium" panose="020B0600000000000000" pitchFamily="34" charset="-122"/>
                <a:ea typeface="思源黑体 CN Medium" panose="020B0600000000000000" pitchFamily="34" charset="-122"/>
                <a:cs typeface="Lato Black" charset="0"/>
              </a:rPr>
              <a:t>当下的转变之目标制定</a:t>
            </a:r>
          </a:p>
          <a:p>
            <a:pPr algn="ctr"/>
            <a:endParaRPr lang="zh-CN" altLang="en-US" sz="3200" spc="300" dirty="0">
              <a:solidFill>
                <a:schemeClr val="tx2"/>
              </a:solidFill>
              <a:latin typeface="思源黑体 CN Medium" panose="020B0600000000000000" pitchFamily="34" charset="-122"/>
              <a:ea typeface="思源黑体 CN Medium" panose="020B0600000000000000" pitchFamily="34" charset="-122"/>
              <a:cs typeface="Lato Black" charset="0"/>
            </a:endParaRPr>
          </a:p>
        </p:txBody>
      </p:sp>
      <p:sp>
        <p:nvSpPr>
          <p:cNvPr id="25" name="文本框 6"/>
          <p:cNvSpPr txBox="1"/>
          <p:nvPr/>
        </p:nvSpPr>
        <p:spPr>
          <a:xfrm>
            <a:off x="1474837" y="980728"/>
            <a:ext cx="3749632" cy="683264"/>
          </a:xfrm>
          <a:prstGeom prst="rect">
            <a:avLst/>
          </a:prstGeom>
          <a:noFill/>
        </p:spPr>
        <p:txBody>
          <a:bodyPr wrap="square" rtlCol="0">
            <a:spAutoFit/>
          </a:bodyPr>
          <a:lstStyle/>
          <a:p>
            <a:pPr>
              <a:lnSpc>
                <a:spcPct val="120000"/>
              </a:lnSpc>
            </a:pPr>
            <a:r>
              <a:rPr lang="en-US" altLang="zh-CN" sz="3200" dirty="0">
                <a:latin typeface="楷体" panose="02010609060101010101" pitchFamily="49" charset="-122"/>
                <a:ea typeface="楷体" panose="02010609060101010101" pitchFamily="49" charset="-122"/>
                <a:sym typeface="+mn-ea"/>
              </a:rPr>
              <a:t>3.</a:t>
            </a:r>
            <a:r>
              <a:rPr lang="zh-CN" altLang="en-US" sz="3200" dirty="0">
                <a:latin typeface="楷体" panose="02010609060101010101" pitchFamily="49" charset="-122"/>
                <a:ea typeface="楷体" panose="02010609060101010101" pitchFamily="49" charset="-122"/>
                <a:sym typeface="+mn-ea"/>
              </a:rPr>
              <a:t>清晰量化</a:t>
            </a:r>
            <a:endParaRPr lang="en-US" altLang="zh-CN" sz="3200" dirty="0">
              <a:latin typeface="楷体" panose="02010609060101010101" pitchFamily="49" charset="-122"/>
              <a:ea typeface="楷体" panose="02010609060101010101" pitchFamily="49" charset="-122"/>
              <a:sym typeface="+mn-ea"/>
            </a:endParaRPr>
          </a:p>
        </p:txBody>
      </p:sp>
      <p:sp>
        <p:nvSpPr>
          <p:cNvPr id="23" name="MH_Text_1"/>
          <p:cNvSpPr txBox="1"/>
          <p:nvPr>
            <p:custDataLst>
              <p:tags r:id="rId1"/>
            </p:custDataLst>
          </p:nvPr>
        </p:nvSpPr>
        <p:spPr>
          <a:xfrm>
            <a:off x="1392722" y="1663644"/>
            <a:ext cx="3317272" cy="320949"/>
          </a:xfrm>
          <a:prstGeom prst="rect">
            <a:avLst/>
          </a:prstGeom>
          <a:noFill/>
        </p:spPr>
        <p:txBody>
          <a:bodyPr wrap="square" rtlCol="0" anchor="t" anchorCtr="0">
            <a:noAutofit/>
          </a:bodyPr>
          <a:lstStyle/>
          <a:p>
            <a:pPr algn="just">
              <a:lnSpc>
                <a:spcPct val="130000"/>
              </a:lnSpc>
              <a:spcBef>
                <a:spcPts val="600"/>
              </a:spcBef>
            </a:pPr>
            <a:r>
              <a:rPr lang="zh-CN" altLang="en-US" sz="1600" dirty="0">
                <a:solidFill>
                  <a:schemeClr val="tx1">
                    <a:lumMod val="65000"/>
                    <a:lumOff val="35000"/>
                  </a:schemeClr>
                </a:solidFill>
                <a:latin typeface="楷体" panose="02010609060101010101" pitchFamily="49" charset="-122"/>
                <a:ea typeface="楷体" panose="02010609060101010101" pitchFamily="49" charset="-122"/>
              </a:rPr>
              <a:t>能量化的量化，不能量化的细化</a:t>
            </a:r>
          </a:p>
        </p:txBody>
      </p:sp>
      <p:sp>
        <p:nvSpPr>
          <p:cNvPr id="24" name="MH_PageTitle"/>
          <p:cNvSpPr/>
          <p:nvPr>
            <p:custDataLst>
              <p:tags r:id="rId2"/>
            </p:custDataLst>
          </p:nvPr>
        </p:nvSpPr>
        <p:spPr>
          <a:xfrm>
            <a:off x="6399641" y="865594"/>
            <a:ext cx="5372340" cy="1077218"/>
          </a:xfrm>
          <a:prstGeom prst="rect">
            <a:avLst/>
          </a:prstGeom>
          <a:solidFill>
            <a:srgbClr val="0CA678">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spcBef>
                <a:spcPts val="1200"/>
              </a:spcBef>
              <a:spcAft>
                <a:spcPts val="600"/>
              </a:spcAft>
              <a:defRPr/>
            </a:pPr>
            <a:endParaRPr lang="zh-CN" altLang="en-US" sz="1600" dirty="0">
              <a:solidFill>
                <a:srgbClr val="FFFFFF"/>
              </a:solidFill>
              <a:latin typeface="楷体" panose="02010609060101010101" pitchFamily="49" charset="-122"/>
              <a:ea typeface="楷体" panose="02010609060101010101" pitchFamily="49" charset="-122"/>
            </a:endParaRPr>
          </a:p>
        </p:txBody>
      </p:sp>
      <p:sp>
        <p:nvSpPr>
          <p:cNvPr id="28" name="文本框 5"/>
          <p:cNvSpPr txBox="1"/>
          <p:nvPr/>
        </p:nvSpPr>
        <p:spPr>
          <a:xfrm>
            <a:off x="1392491" y="3407234"/>
            <a:ext cx="2615269" cy="461665"/>
          </a:xfrm>
          <a:prstGeom prst="rect">
            <a:avLst/>
          </a:prstGeom>
          <a:noFill/>
        </p:spPr>
        <p:txBody>
          <a:bodyPr wrap="square" rtlCol="0">
            <a:spAutoFit/>
          </a:bodyPr>
          <a:lstStyle/>
          <a:p>
            <a:r>
              <a:rPr lang="zh-CN" altLang="en-US" sz="2400" b="1" dirty="0">
                <a:latin typeface="楷体" panose="02010609060101010101" pitchFamily="49" charset="-122"/>
                <a:ea typeface="楷体" panose="02010609060101010101" pitchFamily="49" charset="-122"/>
              </a:rPr>
              <a:t>定量目标</a:t>
            </a:r>
            <a:r>
              <a:rPr lang="zh-CN" altLang="en-US" sz="1600" dirty="0">
                <a:latin typeface="楷体" panose="02010609060101010101" pitchFamily="49" charset="-122"/>
                <a:ea typeface="楷体" panose="02010609060101010101" pitchFamily="49" charset="-122"/>
              </a:rPr>
              <a:t>：计分梯度</a:t>
            </a:r>
          </a:p>
        </p:txBody>
      </p:sp>
      <p:sp>
        <p:nvSpPr>
          <p:cNvPr id="30" name="文本框 14"/>
          <p:cNvSpPr txBox="1"/>
          <p:nvPr/>
        </p:nvSpPr>
        <p:spPr>
          <a:xfrm>
            <a:off x="6364655" y="2321080"/>
            <a:ext cx="4608513" cy="707886"/>
          </a:xfrm>
          <a:prstGeom prst="rect">
            <a:avLst/>
          </a:prstGeom>
          <a:noFill/>
        </p:spPr>
        <p:txBody>
          <a:bodyPr wrap="square" rtlCol="0">
            <a:spAutoFit/>
          </a:bodyPr>
          <a:lstStyle/>
          <a:p>
            <a:r>
              <a:rPr lang="zh-CN" altLang="en-US" sz="2400" b="1" dirty="0">
                <a:latin typeface="楷体" panose="02010609060101010101" pitchFamily="49" charset="-122"/>
                <a:ea typeface="楷体" panose="02010609060101010101" pitchFamily="49" charset="-122"/>
              </a:rPr>
              <a:t>定性目标：</a:t>
            </a:r>
            <a:r>
              <a:rPr lang="zh-CN" altLang="en-US" sz="1600" dirty="0">
                <a:latin typeface="楷体" panose="02010609060101010101" pitchFamily="49" charset="-122"/>
                <a:ea typeface="楷体" panose="02010609060101010101" pitchFamily="49" charset="-122"/>
              </a:rPr>
              <a:t>计分点，每一点得分可在区间内浮动。如完全未达成得</a:t>
            </a:r>
            <a:r>
              <a:rPr lang="en-US" altLang="zh-CN" sz="1600" dirty="0">
                <a:latin typeface="楷体" panose="02010609060101010101" pitchFamily="49" charset="-122"/>
                <a:ea typeface="楷体" panose="02010609060101010101" pitchFamily="49" charset="-122"/>
              </a:rPr>
              <a:t>0</a:t>
            </a:r>
            <a:r>
              <a:rPr lang="zh-CN" altLang="en-US" sz="1600" dirty="0">
                <a:latin typeface="楷体" panose="02010609060101010101" pitchFamily="49" charset="-122"/>
                <a:ea typeface="楷体" panose="02010609060101010101" pitchFamily="49" charset="-122"/>
              </a:rPr>
              <a:t>分或负分。</a:t>
            </a:r>
            <a:endParaRPr lang="en-US" altLang="zh-CN" sz="1600" dirty="0">
              <a:latin typeface="楷体" panose="02010609060101010101" pitchFamily="49" charset="-122"/>
              <a:ea typeface="楷体" panose="02010609060101010101" pitchFamily="49" charset="-122"/>
            </a:endParaRPr>
          </a:p>
        </p:txBody>
      </p:sp>
      <p:sp>
        <p:nvSpPr>
          <p:cNvPr id="31" name="文本框 20"/>
          <p:cNvSpPr txBox="1"/>
          <p:nvPr/>
        </p:nvSpPr>
        <p:spPr>
          <a:xfrm>
            <a:off x="6515397" y="865594"/>
            <a:ext cx="5453517" cy="1077218"/>
          </a:xfrm>
          <a:prstGeom prst="rect">
            <a:avLst/>
          </a:prstGeom>
          <a:noFill/>
        </p:spPr>
        <p:txBody>
          <a:bodyPr wrap="square" rtlCol="0">
            <a:spAutoFit/>
          </a:bodyPr>
          <a:lstStyle/>
          <a:p>
            <a:r>
              <a:rPr lang="zh-CN" altLang="en-US" sz="1600" b="1" dirty="0">
                <a:latin typeface="楷体" panose="02010609060101010101" pitchFamily="49" charset="-122"/>
                <a:ea typeface="楷体" panose="02010609060101010101" pitchFamily="49" charset="-122"/>
              </a:rPr>
              <a:t>反例：</a:t>
            </a:r>
            <a:endParaRPr lang="en-US" altLang="zh-CN" sz="1600" b="1"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sz="1600" dirty="0">
                <a:latin typeface="楷体" panose="02010609060101010101" pitchFamily="49" charset="-122"/>
                <a:ea typeface="楷体" panose="02010609060101010101" pitchFamily="49" charset="-122"/>
              </a:rPr>
              <a:t>避免库存缺口，且尽力维持主目录排名</a:t>
            </a:r>
          </a:p>
          <a:p>
            <a:pPr marL="285750" indent="-285750">
              <a:buFont typeface="Arial" panose="020B0604020202020204" pitchFamily="34" charset="0"/>
              <a:buChar char="•"/>
            </a:pPr>
            <a:r>
              <a:rPr lang="zh-CN" altLang="en-US" sz="1600" dirty="0">
                <a:latin typeface="楷体" panose="02010609060101010101" pitchFamily="49" charset="-122"/>
                <a:ea typeface="楷体" panose="02010609060101010101" pitchFamily="49" charset="-122"/>
              </a:rPr>
              <a:t>运营能力提升，查漏补缺，总结和反思工作经验与不足</a:t>
            </a:r>
          </a:p>
          <a:p>
            <a:pPr marL="285750" indent="-285750">
              <a:buFont typeface="Arial" panose="020B0604020202020204" pitchFamily="34" charset="0"/>
              <a:buChar char="•"/>
            </a:pPr>
            <a:r>
              <a:rPr lang="en-US" altLang="zh-CN" sz="1600" dirty="0">
                <a:latin typeface="楷体" panose="02010609060101010101" pitchFamily="49" charset="-122"/>
                <a:ea typeface="楷体" panose="02010609060101010101" pitchFamily="49" charset="-122"/>
              </a:rPr>
              <a:t>《</a:t>
            </a:r>
            <a:r>
              <a:rPr lang="zh-CN" altLang="en-US" sz="1600" dirty="0">
                <a:latin typeface="楷体" panose="02010609060101010101" pitchFamily="49" charset="-122"/>
                <a:ea typeface="楷体" panose="02010609060101010101" pitchFamily="49" charset="-122"/>
              </a:rPr>
              <a:t>超级转化率</a:t>
            </a:r>
            <a:r>
              <a:rPr lang="en-US" altLang="zh-CN" sz="1600" dirty="0">
                <a:latin typeface="楷体" panose="02010609060101010101" pitchFamily="49" charset="-122"/>
                <a:ea typeface="楷体" panose="02010609060101010101" pitchFamily="49" charset="-122"/>
              </a:rPr>
              <a:t>》</a:t>
            </a:r>
            <a:r>
              <a:rPr lang="zh-CN" altLang="en-US" sz="1600" dirty="0">
                <a:latin typeface="楷体" panose="02010609060101010101" pitchFamily="49" charset="-122"/>
                <a:ea typeface="楷体" panose="02010609060101010101" pitchFamily="49" charset="-122"/>
              </a:rPr>
              <a:t>研究与实践，并总结分享经验</a:t>
            </a:r>
          </a:p>
        </p:txBody>
      </p:sp>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59979" y="4655090"/>
            <a:ext cx="4780037" cy="1083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15397" y="4725144"/>
            <a:ext cx="5629275" cy="168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41645" y="3068960"/>
            <a:ext cx="5603027" cy="1594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矩形 12"/>
          <p:cNvSpPr/>
          <p:nvPr/>
        </p:nvSpPr>
        <p:spPr>
          <a:xfrm>
            <a:off x="9052" y="1070150"/>
            <a:ext cx="1334420" cy="5311178"/>
          </a:xfrm>
          <a:prstGeom prst="rect">
            <a:avLst/>
          </a:prstGeom>
          <a:solidFill>
            <a:srgbClr val="0CA678"/>
          </a:solidFill>
          <a:ln>
            <a:noFill/>
          </a:ln>
          <a:effectLst>
            <a:outerShdw blurRad="50800" dist="38100" dir="2700000" algn="tl" rotWithShape="0">
              <a:srgbClr val="0CA67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黑体" charset="-122"/>
              <a:ea typeface="华文黑体" charset="-122"/>
            </a:endParaRPr>
          </a:p>
        </p:txBody>
      </p:sp>
      <p:sp>
        <p:nvSpPr>
          <p:cNvPr id="14" name="文本框 2"/>
          <p:cNvSpPr txBox="1"/>
          <p:nvPr/>
        </p:nvSpPr>
        <p:spPr>
          <a:xfrm>
            <a:off x="9052" y="2566099"/>
            <a:ext cx="1334420" cy="2062103"/>
          </a:xfrm>
          <a:prstGeom prst="rect">
            <a:avLst/>
          </a:prstGeom>
          <a:noFill/>
        </p:spPr>
        <p:txBody>
          <a:bodyPr wrap="square" rtlCol="0">
            <a:spAutoFit/>
          </a:bodyPr>
          <a:lstStyle/>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岗位职责说明书</a:t>
            </a:r>
          </a:p>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胜任力模型</a:t>
            </a:r>
          </a:p>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培养体系 </a:t>
            </a:r>
            <a:endParaRPr lang="en-US"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职级体系</a:t>
            </a:r>
            <a:endParaRPr lang="en-US"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绩效</a:t>
            </a:r>
          </a:p>
          <a:p>
            <a:pPr marL="285750" indent="-285750" algn="just">
              <a:buFont typeface="Arial" panose="020B0604020202020204" pitchFamily="34" charset="0"/>
              <a:buChar char="•"/>
            </a:pPr>
            <a:r>
              <a:rPr lang="zh-CN" altLang="zh-CN" sz="1600" kern="100" dirty="0">
                <a:solidFill>
                  <a:schemeClr val="bg1">
                    <a:lumMod val="85000"/>
                  </a:schemeClr>
                </a:solidFill>
                <a:effectLst/>
                <a:latin typeface="等线" panose="02010600030101010101" pitchFamily="2" charset="-122"/>
                <a:ea typeface="等线" panose="02010600030101010101" pitchFamily="2" charset="-122"/>
                <a:cs typeface="Times New Roman" panose="02020603050405020304" pitchFamily="18" charset="0"/>
              </a:rPr>
              <a:t>应用</a:t>
            </a:r>
            <a:endParaRPr lang="zh-CN" altLang="en-US" sz="1600" dirty="0">
              <a:solidFill>
                <a:schemeClr val="bg1">
                  <a:lumMod val="85000"/>
                </a:schemeClr>
              </a:solidFill>
              <a:latin typeface="幼圆" panose="02010509060101010101" pitchFamily="49" charset="-122"/>
              <a:ea typeface="幼圆" panose="02010509060101010101" pitchFamily="49" charset="-122"/>
            </a:endParaRP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5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22" presetClass="entr" presetSubtype="1" fill="hold" grpId="0" nodeType="after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up)">
                                      <p:cBhvr>
                                        <p:cTn id="18" dur="500"/>
                                        <p:tgtEl>
                                          <p:spTgt spid="24"/>
                                        </p:tgtEl>
                                      </p:cBhvr>
                                    </p:animEffect>
                                  </p:childTnLst>
                                </p:cTn>
                              </p:par>
                              <p:par>
                                <p:cTn id="19" presetID="47"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5" grpId="0"/>
      <p:bldP spid="23" grpId="0"/>
      <p:bldP spid="24"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9" name="图片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92544" y="116632"/>
            <a:ext cx="1013088" cy="433951"/>
          </a:xfrm>
          <a:prstGeom prst="rect">
            <a:avLst/>
          </a:prstGeom>
        </p:spPr>
      </p:pic>
      <p:sp>
        <p:nvSpPr>
          <p:cNvPr id="12" name="文本框 21"/>
          <p:cNvSpPr txBox="1"/>
          <p:nvPr/>
        </p:nvSpPr>
        <p:spPr>
          <a:xfrm>
            <a:off x="191343" y="286552"/>
            <a:ext cx="9089827" cy="1077218"/>
          </a:xfrm>
          <a:prstGeom prst="rect">
            <a:avLst/>
          </a:prstGeom>
          <a:noFill/>
        </p:spPr>
        <p:txBody>
          <a:bodyPr wrap="square" rtlCol="0">
            <a:spAutoFit/>
          </a:bodyPr>
          <a:lstStyle/>
          <a:p>
            <a:pPr algn="ctr"/>
            <a:r>
              <a:rPr lang="zh-CN" altLang="en-US" sz="3200" spc="300" dirty="0">
                <a:solidFill>
                  <a:schemeClr val="tx2"/>
                </a:solidFill>
                <a:latin typeface="思源黑体 CN Medium" panose="020B0600000000000000" pitchFamily="34" charset="-122"/>
                <a:ea typeface="思源黑体 CN Medium" panose="020B0600000000000000" pitchFamily="34" charset="-122"/>
                <a:cs typeface="Lato Black" charset="0"/>
              </a:rPr>
              <a:t>绩效目标管理</a:t>
            </a:r>
            <a:r>
              <a:rPr lang="en-US" altLang="zh-CN" sz="3200" spc="300" dirty="0">
                <a:solidFill>
                  <a:schemeClr val="tx2"/>
                </a:solidFill>
                <a:latin typeface="思源黑体 CN Medium" panose="020B0600000000000000" pitchFamily="34" charset="-122"/>
                <a:ea typeface="思源黑体 CN Medium" panose="020B0600000000000000" pitchFamily="34" charset="-122"/>
                <a:cs typeface="Lato Black" charset="0"/>
              </a:rPr>
              <a:t>——</a:t>
            </a:r>
            <a:r>
              <a:rPr lang="zh-CN" altLang="en-US" sz="3200" spc="300" dirty="0">
                <a:solidFill>
                  <a:schemeClr val="tx2"/>
                </a:solidFill>
                <a:latin typeface="思源黑体 CN Medium" panose="020B0600000000000000" pitchFamily="34" charset="-122"/>
                <a:ea typeface="思源黑体 CN Medium" panose="020B0600000000000000" pitchFamily="34" charset="-122"/>
                <a:cs typeface="Lato Black" charset="0"/>
              </a:rPr>
              <a:t>当下的转变之目标制定</a:t>
            </a:r>
          </a:p>
          <a:p>
            <a:pPr algn="ctr"/>
            <a:endParaRPr lang="zh-CN" altLang="en-US" sz="3200" spc="300" dirty="0">
              <a:solidFill>
                <a:schemeClr val="tx2"/>
              </a:solidFill>
              <a:latin typeface="思源黑体 CN Medium" panose="020B0600000000000000" pitchFamily="34" charset="-122"/>
              <a:ea typeface="思源黑体 CN Medium" panose="020B0600000000000000" pitchFamily="34" charset="-122"/>
              <a:cs typeface="Lato Black" charset="0"/>
            </a:endParaRPr>
          </a:p>
        </p:txBody>
      </p:sp>
      <p:sp>
        <p:nvSpPr>
          <p:cNvPr id="25" name="文本框 6"/>
          <p:cNvSpPr txBox="1"/>
          <p:nvPr/>
        </p:nvSpPr>
        <p:spPr>
          <a:xfrm>
            <a:off x="1794314" y="1124744"/>
            <a:ext cx="5540176" cy="683264"/>
          </a:xfrm>
          <a:prstGeom prst="rect">
            <a:avLst/>
          </a:prstGeom>
          <a:noFill/>
        </p:spPr>
        <p:txBody>
          <a:bodyPr wrap="square" rtlCol="0">
            <a:spAutoFit/>
          </a:bodyPr>
          <a:lstStyle/>
          <a:p>
            <a:pPr>
              <a:lnSpc>
                <a:spcPct val="120000"/>
              </a:lnSpc>
            </a:pPr>
            <a:r>
              <a:rPr lang="en-US" altLang="zh-CN" sz="3200" dirty="0">
                <a:latin typeface="楷体" panose="02010609060101010101" pitchFamily="49" charset="-122"/>
                <a:ea typeface="楷体" panose="02010609060101010101" pitchFamily="49" charset="-122"/>
                <a:sym typeface="+mn-ea"/>
              </a:rPr>
              <a:t>4.</a:t>
            </a:r>
            <a:r>
              <a:rPr lang="zh-CN" altLang="en-US" sz="3200" dirty="0">
                <a:latin typeface="楷体" panose="02010609060101010101" pitchFamily="49" charset="-122"/>
                <a:ea typeface="楷体" panose="02010609060101010101" pitchFamily="49" charset="-122"/>
                <a:sym typeface="+mn-ea"/>
              </a:rPr>
              <a:t>合理性和挑战性</a:t>
            </a:r>
            <a:endParaRPr lang="en-US" altLang="zh-CN" sz="3200" dirty="0">
              <a:latin typeface="楷体" panose="02010609060101010101" pitchFamily="49" charset="-122"/>
              <a:ea typeface="楷体" panose="02010609060101010101" pitchFamily="49" charset="-122"/>
              <a:sym typeface="+mn-ea"/>
            </a:endParaRPr>
          </a:p>
        </p:txBody>
      </p:sp>
      <p:grpSp>
        <p:nvGrpSpPr>
          <p:cNvPr id="6" name="组合 5"/>
          <p:cNvGrpSpPr/>
          <p:nvPr/>
        </p:nvGrpSpPr>
        <p:grpSpPr>
          <a:xfrm>
            <a:off x="2551330" y="2204864"/>
            <a:ext cx="9377318" cy="3312368"/>
            <a:chOff x="2905" y="3102"/>
            <a:chExt cx="13385" cy="1714"/>
          </a:xfrm>
        </p:grpSpPr>
        <p:sp>
          <p:nvSpPr>
            <p:cNvPr id="7" name="矩形 6"/>
            <p:cNvSpPr/>
            <p:nvPr>
              <p:custDataLst>
                <p:tags r:id="rId1"/>
              </p:custDataLst>
            </p:nvPr>
          </p:nvSpPr>
          <p:spPr>
            <a:xfrm>
              <a:off x="2910" y="3112"/>
              <a:ext cx="13380" cy="1693"/>
            </a:xfrm>
            <a:prstGeom prst="rect">
              <a:avLst/>
            </a:prstGeom>
            <a:solidFill>
              <a:schemeClr val="bg1"/>
            </a:solidFill>
            <a:ln>
              <a:solidFill>
                <a:schemeClr val="bg1">
                  <a:lumMod val="7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lstStyle/>
            <a:p>
              <a:pPr algn="ct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9" name="文本框 8"/>
            <p:cNvSpPr txBox="1"/>
            <p:nvPr>
              <p:custDataLst>
                <p:tags r:id="rId2"/>
              </p:custDataLst>
            </p:nvPr>
          </p:nvSpPr>
          <p:spPr>
            <a:xfrm>
              <a:off x="3371" y="3522"/>
              <a:ext cx="12458" cy="1156"/>
            </a:xfrm>
            <a:prstGeom prst="rect">
              <a:avLst/>
            </a:prstGeom>
            <a:noFill/>
          </p:spPr>
          <p:txBody>
            <a:bodyPr wrap="square" lIns="90000" tIns="46800" rIns="90000" bIns="46800" rtlCol="0" anchor="ctr" anchorCtr="0">
              <a:noAutofit/>
            </a:bodyPr>
            <a:lstStyle/>
            <a:p>
              <a:pPr marL="285750" indent="-285750">
                <a:lnSpc>
                  <a:spcPct val="150000"/>
                </a:lnSpc>
                <a:buFont typeface="Arial" panose="020B0604020202020204" pitchFamily="34" charset="0"/>
                <a:buChar char="•"/>
              </a:pPr>
              <a:r>
                <a:rPr lang="zh-CN" altLang="en-US" dirty="0">
                  <a:solidFill>
                    <a:srgbClr val="000000">
                      <a:lumMod val="85000"/>
                      <a:lumOff val="15000"/>
                    </a:srgbClr>
                  </a:solidFill>
                  <a:latin typeface="Arial" panose="020B0604020202020204" pitchFamily="34" charset="0"/>
                  <a:ea typeface="微软雅黑" panose="020B0503020204020204" charset="-122"/>
                  <a:sym typeface="Arial" panose="020B0604020202020204" pitchFamily="34" charset="0"/>
                </a:rPr>
                <a:t>反例：</a:t>
              </a:r>
            </a:p>
            <a:p>
              <a:pPr marL="285750" indent="-285750">
                <a:lnSpc>
                  <a:spcPct val="150000"/>
                </a:lnSpc>
                <a:buFont typeface="Arial" panose="020B0604020202020204" pitchFamily="34" charset="0"/>
                <a:buChar char="•"/>
              </a:pPr>
              <a:r>
                <a:rPr lang="zh-CN" altLang="en-US" dirty="0">
                  <a:solidFill>
                    <a:srgbClr val="000000">
                      <a:lumMod val="85000"/>
                      <a:lumOff val="15000"/>
                    </a:srgbClr>
                  </a:solidFill>
                  <a:latin typeface="Arial" panose="020B0604020202020204" pitchFamily="34" charset="0"/>
                  <a:ea typeface="微软雅黑" panose="020B0503020204020204" charset="-122"/>
                  <a:sym typeface="Arial" panose="020B0604020202020204" pitchFamily="34" charset="0"/>
                </a:rPr>
                <a:t>负责产品去评数量：保底值：</a:t>
              </a:r>
              <a:r>
                <a:rPr lang="en-US" altLang="zh-CN" dirty="0">
                  <a:solidFill>
                    <a:srgbClr val="000000">
                      <a:lumMod val="85000"/>
                      <a:lumOff val="15000"/>
                    </a:srgbClr>
                  </a:solidFill>
                  <a:latin typeface="Arial" panose="020B0604020202020204" pitchFamily="34" charset="0"/>
                  <a:ea typeface="微软雅黑" panose="020B0503020204020204" charset="-122"/>
                  <a:sym typeface="Arial" panose="020B0604020202020204" pitchFamily="34" charset="0"/>
                </a:rPr>
                <a:t>2</a:t>
              </a:r>
              <a:r>
                <a:rPr lang="zh-CN" altLang="en-US" dirty="0">
                  <a:solidFill>
                    <a:srgbClr val="000000">
                      <a:lumMod val="85000"/>
                      <a:lumOff val="15000"/>
                    </a:srgbClr>
                  </a:solidFill>
                  <a:latin typeface="Arial" panose="020B0604020202020204" pitchFamily="34" charset="0"/>
                  <a:ea typeface="微软雅黑" panose="020B0503020204020204" charset="-122"/>
                  <a:sym typeface="Arial" panose="020B0604020202020204" pitchFamily="34" charset="0"/>
                </a:rPr>
                <a:t>个 目标值：</a:t>
              </a:r>
              <a:r>
                <a:rPr lang="en-US" altLang="zh-CN" dirty="0">
                  <a:solidFill>
                    <a:srgbClr val="000000">
                      <a:lumMod val="85000"/>
                      <a:lumOff val="15000"/>
                    </a:srgbClr>
                  </a:solidFill>
                  <a:latin typeface="Arial" panose="020B0604020202020204" pitchFamily="34" charset="0"/>
                  <a:ea typeface="微软雅黑" panose="020B0503020204020204" charset="-122"/>
                  <a:sym typeface="Arial" panose="020B0604020202020204" pitchFamily="34" charset="0"/>
                </a:rPr>
                <a:t>3</a:t>
              </a:r>
              <a:r>
                <a:rPr lang="zh-CN" altLang="en-US" dirty="0">
                  <a:solidFill>
                    <a:srgbClr val="000000">
                      <a:lumMod val="85000"/>
                      <a:lumOff val="15000"/>
                    </a:srgbClr>
                  </a:solidFill>
                  <a:latin typeface="Arial" panose="020B0604020202020204" pitchFamily="34" charset="0"/>
                  <a:ea typeface="微软雅黑" panose="020B0503020204020204" charset="-122"/>
                  <a:sym typeface="Arial" panose="020B0604020202020204" pitchFamily="34" charset="0"/>
                </a:rPr>
                <a:t>个 挑战值：</a:t>
              </a:r>
              <a:r>
                <a:rPr lang="en-US" altLang="zh-CN" dirty="0">
                  <a:solidFill>
                    <a:srgbClr val="000000">
                      <a:lumMod val="85000"/>
                      <a:lumOff val="15000"/>
                    </a:srgbClr>
                  </a:solidFill>
                  <a:latin typeface="Arial" panose="020B0604020202020204" pitchFamily="34" charset="0"/>
                  <a:ea typeface="微软雅黑" panose="020B0503020204020204" charset="-122"/>
                  <a:sym typeface="Arial" panose="020B0604020202020204" pitchFamily="34" charset="0"/>
                </a:rPr>
                <a:t>4</a:t>
              </a:r>
              <a:r>
                <a:rPr lang="zh-CN" altLang="en-US" dirty="0">
                  <a:solidFill>
                    <a:srgbClr val="000000">
                      <a:lumMod val="85000"/>
                      <a:lumOff val="15000"/>
                    </a:srgbClr>
                  </a:solidFill>
                  <a:latin typeface="Arial" panose="020B0604020202020204" pitchFamily="34" charset="0"/>
                  <a:ea typeface="微软雅黑" panose="020B0503020204020204" charset="-122"/>
                  <a:sym typeface="Arial" panose="020B0604020202020204" pitchFamily="34" charset="0"/>
                </a:rPr>
                <a:t>个</a:t>
              </a:r>
              <a:r>
                <a:rPr lang="en-US" altLang="zh-CN" dirty="0">
                  <a:solidFill>
                    <a:srgbClr val="FF0000"/>
                  </a:solidFill>
                  <a:latin typeface="Arial" panose="020B0604020202020204" pitchFamily="34" charset="0"/>
                  <a:ea typeface="微软雅黑" panose="020B0503020204020204" charset="-122"/>
                  <a:sym typeface="Arial" panose="020B0604020202020204" pitchFamily="34" charset="0"/>
                </a:rPr>
                <a:t>===</a:t>
              </a:r>
              <a:r>
                <a:rPr lang="zh-CN" altLang="en-US" dirty="0">
                  <a:solidFill>
                    <a:srgbClr val="FF0000"/>
                  </a:solidFill>
                  <a:latin typeface="Arial" panose="020B0604020202020204" pitchFamily="34" charset="0"/>
                  <a:ea typeface="微软雅黑" panose="020B0503020204020204" charset="-122"/>
                  <a:sym typeface="Arial" panose="020B0604020202020204" pitchFamily="34" charset="0"/>
                </a:rPr>
                <a:t>难度太低</a:t>
              </a:r>
            </a:p>
            <a:p>
              <a:pPr marL="285750" indent="-285750">
                <a:lnSpc>
                  <a:spcPct val="150000"/>
                </a:lnSpc>
                <a:buFont typeface="Arial" panose="020B0604020202020204" pitchFamily="34" charset="0"/>
                <a:buChar char="•"/>
              </a:pPr>
              <a:r>
                <a:rPr lang="zh-CN" altLang="en-US" dirty="0">
                  <a:solidFill>
                    <a:srgbClr val="000000">
                      <a:lumMod val="85000"/>
                      <a:lumOff val="15000"/>
                    </a:srgbClr>
                  </a:solidFill>
                  <a:latin typeface="Arial" panose="020B0604020202020204" pitchFamily="34" charset="0"/>
                  <a:ea typeface="微软雅黑" panose="020B0503020204020204" charset="-122"/>
                  <a:sym typeface="Arial" panose="020B0604020202020204" pitchFamily="34" charset="0"/>
                </a:rPr>
                <a:t>产品痛点反馈</a:t>
              </a:r>
              <a:r>
                <a:rPr lang="en-US" altLang="zh-CN" dirty="0">
                  <a:solidFill>
                    <a:srgbClr val="000000">
                      <a:lumMod val="85000"/>
                      <a:lumOff val="15000"/>
                    </a:srgbClr>
                  </a:solidFill>
                  <a:latin typeface="Arial" panose="020B0604020202020204" pitchFamily="34" charset="0"/>
                  <a:ea typeface="微软雅黑" panose="020B0503020204020204" charset="-122"/>
                  <a:sym typeface="Arial" panose="020B0604020202020204" pitchFamily="34" charset="0"/>
                </a:rPr>
                <a:t>/</a:t>
              </a:r>
              <a:r>
                <a:rPr lang="zh-CN" altLang="en-US" dirty="0">
                  <a:solidFill>
                    <a:srgbClr val="000000">
                      <a:lumMod val="85000"/>
                      <a:lumOff val="15000"/>
                    </a:srgbClr>
                  </a:solidFill>
                  <a:latin typeface="Arial" panose="020B0604020202020204" pitchFamily="34" charset="0"/>
                  <a:ea typeface="微软雅黑" panose="020B0503020204020204" charset="-122"/>
                  <a:sym typeface="Arial" panose="020B0604020202020204" pitchFamily="34" charset="0"/>
                </a:rPr>
                <a:t>报告：提供准确的产品痛点反馈</a:t>
              </a:r>
              <a:r>
                <a:rPr lang="en-US" altLang="zh-CN" dirty="0">
                  <a:solidFill>
                    <a:srgbClr val="000000">
                      <a:lumMod val="85000"/>
                      <a:lumOff val="15000"/>
                    </a:srgbClr>
                  </a:solidFill>
                  <a:latin typeface="Arial" panose="020B0604020202020204" pitchFamily="34" charset="0"/>
                  <a:ea typeface="微软雅黑" panose="020B0503020204020204" charset="-122"/>
                  <a:sym typeface="Arial" panose="020B0604020202020204" pitchFamily="34" charset="0"/>
                </a:rPr>
                <a:t>/</a:t>
              </a:r>
              <a:r>
                <a:rPr lang="zh-CN" altLang="en-US" dirty="0">
                  <a:solidFill>
                    <a:srgbClr val="000000">
                      <a:lumMod val="85000"/>
                      <a:lumOff val="15000"/>
                    </a:srgbClr>
                  </a:solidFill>
                  <a:latin typeface="Arial" panose="020B0604020202020204" pitchFamily="34" charset="0"/>
                  <a:ea typeface="微软雅黑" panose="020B0503020204020204" charset="-122"/>
                  <a:sym typeface="Arial" panose="020B0604020202020204" pitchFamily="34" charset="0"/>
                </a:rPr>
                <a:t>报告</a:t>
              </a:r>
              <a:r>
                <a:rPr lang="en-US" altLang="zh-CN" dirty="0">
                  <a:solidFill>
                    <a:srgbClr val="FF0000"/>
                  </a:solidFill>
                  <a:latin typeface="Arial" panose="020B0604020202020204" pitchFamily="34" charset="0"/>
                  <a:ea typeface="微软雅黑" panose="020B0503020204020204" charset="-122"/>
                  <a:sym typeface="Arial" panose="020B0604020202020204" pitchFamily="34" charset="0"/>
                </a:rPr>
                <a:t>===</a:t>
              </a:r>
              <a:r>
                <a:rPr lang="zh-CN" altLang="en-US" dirty="0">
                  <a:solidFill>
                    <a:srgbClr val="FF0000"/>
                  </a:solidFill>
                  <a:latin typeface="Arial" panose="020B0604020202020204" pitchFamily="34" charset="0"/>
                  <a:ea typeface="微软雅黑" panose="020B0503020204020204" charset="-122"/>
                  <a:sym typeface="Arial" panose="020B0604020202020204" pitchFamily="34" charset="0"/>
                </a:rPr>
                <a:t>提供报告后的跟进以及结果？</a:t>
              </a:r>
            </a:p>
            <a:p>
              <a:pPr marL="285750" indent="-285750">
                <a:lnSpc>
                  <a:spcPct val="150000"/>
                </a:lnSpc>
                <a:buFont typeface="Arial" panose="020B0604020202020204" pitchFamily="34" charset="0"/>
                <a:buChar char="•"/>
              </a:pPr>
              <a:r>
                <a:rPr lang="zh-CN" altLang="en-US" dirty="0">
                  <a:solidFill>
                    <a:srgbClr val="000000">
                      <a:lumMod val="85000"/>
                      <a:lumOff val="15000"/>
                    </a:srgbClr>
                  </a:solidFill>
                  <a:latin typeface="Arial" panose="020B0604020202020204" pitchFamily="34" charset="0"/>
                  <a:ea typeface="微软雅黑" panose="020B0503020204020204" charset="-122"/>
                  <a:sym typeface="Arial" panose="020B0604020202020204" pitchFamily="34" charset="0"/>
                </a:rPr>
                <a:t>问题产品回收：完成产品部门回收问题产品的需求</a:t>
              </a:r>
              <a:r>
                <a:rPr lang="en-US" altLang="zh-CN" dirty="0">
                  <a:solidFill>
                    <a:srgbClr val="FF0000"/>
                  </a:solidFill>
                  <a:latin typeface="Arial" panose="020B0604020202020204" pitchFamily="34" charset="0"/>
                  <a:ea typeface="微软雅黑" panose="020B0503020204020204" charset="-122"/>
                  <a:sym typeface="Arial" panose="020B0604020202020204" pitchFamily="34" charset="0"/>
                </a:rPr>
                <a:t>===</a:t>
              </a:r>
              <a:r>
                <a:rPr lang="zh-CN" altLang="en-US" dirty="0">
                  <a:solidFill>
                    <a:srgbClr val="FF0000"/>
                  </a:solidFill>
                  <a:latin typeface="Arial" panose="020B0604020202020204" pitchFamily="34" charset="0"/>
                  <a:ea typeface="微软雅黑" panose="020B0503020204020204" charset="-122"/>
                  <a:sym typeface="Arial" panose="020B0604020202020204" pitchFamily="34" charset="0"/>
                </a:rPr>
                <a:t>日常基本工作不必写进目标里，不具挑战性</a:t>
              </a:r>
            </a:p>
          </p:txBody>
        </p:sp>
        <p:sp>
          <p:nvSpPr>
            <p:cNvPr id="10" name="矩形 9"/>
            <p:cNvSpPr/>
            <p:nvPr>
              <p:custDataLst>
                <p:tags r:id="rId3"/>
              </p:custDataLst>
            </p:nvPr>
          </p:nvSpPr>
          <p:spPr>
            <a:xfrm>
              <a:off x="2905" y="3102"/>
              <a:ext cx="128" cy="1714"/>
            </a:xfrm>
            <a:prstGeom prst="rect">
              <a:avLst/>
            </a:prstGeom>
            <a:solidFill>
              <a:srgbClr val="368E71"/>
            </a:solidFill>
            <a:ln>
              <a:solidFill>
                <a:srgbClr val="368E71"/>
              </a:solidFill>
            </a:ln>
          </p:spPr>
          <p:style>
            <a:lnRef idx="2">
              <a:srgbClr val="BD374A">
                <a:shade val="50000"/>
              </a:srgbClr>
            </a:lnRef>
            <a:fillRef idx="1">
              <a:srgbClr val="BD374A"/>
            </a:fillRef>
            <a:effectRef idx="0">
              <a:srgbClr val="BD374A"/>
            </a:effectRef>
            <a:fontRef idx="minor">
              <a:srgbClr val="FFFFFF"/>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grpSp>
      <p:sp>
        <p:nvSpPr>
          <p:cNvPr id="11" name="矩形 10"/>
          <p:cNvSpPr/>
          <p:nvPr/>
        </p:nvSpPr>
        <p:spPr>
          <a:xfrm>
            <a:off x="153068" y="1070150"/>
            <a:ext cx="1334420" cy="5311178"/>
          </a:xfrm>
          <a:prstGeom prst="rect">
            <a:avLst/>
          </a:prstGeom>
          <a:solidFill>
            <a:srgbClr val="0CA678"/>
          </a:solidFill>
          <a:ln>
            <a:noFill/>
          </a:ln>
          <a:effectLst>
            <a:outerShdw blurRad="50800" dist="38100" dir="2700000" algn="tl" rotWithShape="0">
              <a:srgbClr val="0CA67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黑体" charset="-122"/>
              <a:ea typeface="华文黑体" charset="-122"/>
            </a:endParaRPr>
          </a:p>
        </p:txBody>
      </p:sp>
      <p:sp>
        <p:nvSpPr>
          <p:cNvPr id="13" name="文本框 2"/>
          <p:cNvSpPr txBox="1"/>
          <p:nvPr/>
        </p:nvSpPr>
        <p:spPr>
          <a:xfrm>
            <a:off x="153068" y="2566099"/>
            <a:ext cx="1334420" cy="2062103"/>
          </a:xfrm>
          <a:prstGeom prst="rect">
            <a:avLst/>
          </a:prstGeom>
          <a:noFill/>
        </p:spPr>
        <p:txBody>
          <a:bodyPr wrap="square" rtlCol="0">
            <a:spAutoFit/>
          </a:bodyPr>
          <a:lstStyle/>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岗位职责说明书</a:t>
            </a:r>
          </a:p>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胜任力模型</a:t>
            </a:r>
          </a:p>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培养体系 </a:t>
            </a:r>
            <a:endParaRPr lang="en-US"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职级体系</a:t>
            </a:r>
            <a:endParaRPr lang="en-US"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绩效</a:t>
            </a:r>
          </a:p>
          <a:p>
            <a:pPr marL="285750" indent="-285750" algn="just">
              <a:buFont typeface="Arial" panose="020B0604020202020204" pitchFamily="34" charset="0"/>
              <a:buChar char="•"/>
            </a:pPr>
            <a:r>
              <a:rPr lang="zh-CN" altLang="zh-CN" sz="1600" kern="100" dirty="0">
                <a:solidFill>
                  <a:schemeClr val="bg1">
                    <a:lumMod val="85000"/>
                  </a:schemeClr>
                </a:solidFill>
                <a:effectLst/>
                <a:latin typeface="等线" panose="02010600030101010101" pitchFamily="2" charset="-122"/>
                <a:ea typeface="等线" panose="02010600030101010101" pitchFamily="2" charset="-122"/>
                <a:cs typeface="Times New Roman" panose="02020603050405020304" pitchFamily="18" charset="0"/>
              </a:rPr>
              <a:t>应用</a:t>
            </a:r>
            <a:endParaRPr lang="zh-CN" altLang="en-US" sz="1600" dirty="0">
              <a:solidFill>
                <a:schemeClr val="bg1">
                  <a:lumMod val="85000"/>
                </a:schemeClr>
              </a:solidFill>
              <a:latin typeface="幼圆" panose="02010509060101010101" pitchFamily="49" charset="-122"/>
              <a:ea typeface="幼圆" panose="02010509060101010101" pitchFamily="49" charset="-122"/>
            </a:endParaRP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5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9" name="图片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92544" y="116632"/>
            <a:ext cx="1013088" cy="433951"/>
          </a:xfrm>
          <a:prstGeom prst="rect">
            <a:avLst/>
          </a:prstGeom>
        </p:spPr>
      </p:pic>
      <p:sp>
        <p:nvSpPr>
          <p:cNvPr id="12" name="文本框 21"/>
          <p:cNvSpPr txBox="1"/>
          <p:nvPr/>
        </p:nvSpPr>
        <p:spPr>
          <a:xfrm>
            <a:off x="191343" y="286552"/>
            <a:ext cx="9089827" cy="584775"/>
          </a:xfrm>
          <a:prstGeom prst="rect">
            <a:avLst/>
          </a:prstGeom>
          <a:noFill/>
        </p:spPr>
        <p:txBody>
          <a:bodyPr wrap="square" rtlCol="0">
            <a:spAutoFit/>
          </a:bodyPr>
          <a:lstStyle/>
          <a:p>
            <a:pPr algn="ctr"/>
            <a:r>
              <a:rPr lang="zh-CN" altLang="en-US" sz="3200" spc="300" dirty="0">
                <a:solidFill>
                  <a:schemeClr val="tx2"/>
                </a:solidFill>
                <a:latin typeface="思源黑体 CN Medium" panose="020B0600000000000000" pitchFamily="34" charset="-122"/>
                <a:ea typeface="思源黑体 CN Medium" panose="020B0600000000000000" pitchFamily="34" charset="-122"/>
                <a:cs typeface="Lato Black" charset="0"/>
              </a:rPr>
              <a:t>绩效目标管理</a:t>
            </a:r>
            <a:r>
              <a:rPr lang="en-US" altLang="zh-CN" sz="3200" spc="300" dirty="0">
                <a:solidFill>
                  <a:schemeClr val="tx2"/>
                </a:solidFill>
                <a:latin typeface="思源黑体 CN Medium" panose="020B0600000000000000" pitchFamily="34" charset="-122"/>
                <a:ea typeface="思源黑体 CN Medium" panose="020B0600000000000000" pitchFamily="34" charset="-122"/>
                <a:cs typeface="Lato Black" charset="0"/>
              </a:rPr>
              <a:t>——</a:t>
            </a:r>
            <a:r>
              <a:rPr lang="zh-CN" altLang="en-US" sz="3200" spc="300" dirty="0">
                <a:solidFill>
                  <a:schemeClr val="tx2"/>
                </a:solidFill>
                <a:latin typeface="思源黑体 CN Medium" panose="020B0600000000000000" pitchFamily="34" charset="-122"/>
                <a:ea typeface="思源黑体 CN Medium" panose="020B0600000000000000" pitchFamily="34" charset="-122"/>
                <a:cs typeface="Lato Black" charset="0"/>
              </a:rPr>
              <a:t>当下的转变之目标制定</a:t>
            </a:r>
          </a:p>
        </p:txBody>
      </p:sp>
      <p:sp>
        <p:nvSpPr>
          <p:cNvPr id="25" name="文本框 6"/>
          <p:cNvSpPr txBox="1"/>
          <p:nvPr/>
        </p:nvSpPr>
        <p:spPr>
          <a:xfrm>
            <a:off x="2615950" y="1061379"/>
            <a:ext cx="4992197" cy="683264"/>
          </a:xfrm>
          <a:prstGeom prst="rect">
            <a:avLst/>
          </a:prstGeom>
          <a:noFill/>
        </p:spPr>
        <p:txBody>
          <a:bodyPr wrap="square" rtlCol="0">
            <a:spAutoFit/>
          </a:bodyPr>
          <a:lstStyle/>
          <a:p>
            <a:pPr>
              <a:lnSpc>
                <a:spcPct val="120000"/>
              </a:lnSpc>
            </a:pPr>
            <a:r>
              <a:rPr lang="en-US" altLang="zh-CN" sz="3200" dirty="0">
                <a:latin typeface="楷体" panose="02010609060101010101" pitchFamily="49" charset="-122"/>
                <a:ea typeface="楷体" panose="02010609060101010101" pitchFamily="49" charset="-122"/>
                <a:sym typeface="+mn-ea"/>
              </a:rPr>
              <a:t>5.</a:t>
            </a:r>
            <a:r>
              <a:rPr lang="zh-CN" altLang="en-US" sz="3200" dirty="0">
                <a:latin typeface="楷体" panose="02010609060101010101" pitchFamily="49" charset="-122"/>
                <a:ea typeface="楷体" panose="02010609060101010101" pitchFamily="49" charset="-122"/>
                <a:sym typeface="+mn-ea"/>
              </a:rPr>
              <a:t>目标难度与数量</a:t>
            </a:r>
            <a:endParaRPr lang="en-US" altLang="zh-CN" sz="3200" dirty="0">
              <a:latin typeface="楷体" panose="02010609060101010101" pitchFamily="49" charset="-122"/>
              <a:ea typeface="楷体" panose="02010609060101010101" pitchFamily="49" charset="-122"/>
              <a:sym typeface="+mn-ea"/>
            </a:endParaRPr>
          </a:p>
        </p:txBody>
      </p:sp>
      <p:sp>
        <p:nvSpPr>
          <p:cNvPr id="5" name="MH_Text_1"/>
          <p:cNvSpPr>
            <a:spLocks noChangeArrowheads="1"/>
          </p:cNvSpPr>
          <p:nvPr>
            <p:custDataLst>
              <p:tags r:id="rId1"/>
            </p:custDataLst>
          </p:nvPr>
        </p:nvSpPr>
        <p:spPr bwMode="auto">
          <a:xfrm>
            <a:off x="3192014" y="1918102"/>
            <a:ext cx="8633564" cy="1366881"/>
          </a:xfrm>
          <a:prstGeom prst="rect">
            <a:avLst/>
          </a:prstGeom>
          <a:solidFill>
            <a:srgbClr val="0CA678"/>
          </a:solidFill>
          <a:ln>
            <a:noFill/>
          </a:ln>
        </p:spPr>
        <p:txBody>
          <a:bodyPr anchor="ctr">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marL="342900" indent="-342900">
              <a:lnSpc>
                <a:spcPct val="140000"/>
              </a:lnSpc>
              <a:spcBef>
                <a:spcPts val="1200"/>
              </a:spcBef>
              <a:spcAft>
                <a:spcPts val="600"/>
              </a:spcAft>
              <a:buFont typeface="+mj-lt"/>
              <a:buAutoNum type="arabicPeriod"/>
              <a:defRPr/>
            </a:pPr>
            <a:r>
              <a:rPr lang="zh-CN" altLang="en-US" sz="2400" dirty="0">
                <a:solidFill>
                  <a:srgbClr val="FFFFFF"/>
                </a:solidFill>
                <a:latin typeface="楷体" panose="02010609060101010101" pitchFamily="49" charset="-122"/>
                <a:ea typeface="楷体" panose="02010609060101010101" pitchFamily="49" charset="-122"/>
              </a:rPr>
              <a:t>目标越少，难度应该越高</a:t>
            </a:r>
          </a:p>
          <a:p>
            <a:pPr marL="342900" indent="-342900">
              <a:lnSpc>
                <a:spcPct val="140000"/>
              </a:lnSpc>
              <a:spcBef>
                <a:spcPts val="1200"/>
              </a:spcBef>
              <a:spcAft>
                <a:spcPts val="600"/>
              </a:spcAft>
              <a:buFont typeface="+mj-lt"/>
              <a:buAutoNum type="arabicPeriod"/>
              <a:defRPr/>
            </a:pPr>
            <a:r>
              <a:rPr lang="zh-CN" altLang="en-US" sz="2400" dirty="0">
                <a:solidFill>
                  <a:srgbClr val="FFFFFF"/>
                </a:solidFill>
                <a:latin typeface="楷体" panose="02010609060101010101" pitchFamily="49" charset="-122"/>
                <a:ea typeface="楷体" panose="02010609060101010101" pitchFamily="49" charset="-122"/>
              </a:rPr>
              <a:t>个人晋升除了跟绩效分数有关，也跟目标难度和数量有关</a:t>
            </a:r>
          </a:p>
        </p:txBody>
      </p:sp>
      <p:sp>
        <p:nvSpPr>
          <p:cNvPr id="6" name="文本框 6"/>
          <p:cNvSpPr txBox="1"/>
          <p:nvPr/>
        </p:nvSpPr>
        <p:spPr>
          <a:xfrm>
            <a:off x="2647012" y="3796412"/>
            <a:ext cx="4992197" cy="683264"/>
          </a:xfrm>
          <a:prstGeom prst="rect">
            <a:avLst/>
          </a:prstGeom>
          <a:noFill/>
        </p:spPr>
        <p:txBody>
          <a:bodyPr wrap="square" rtlCol="0">
            <a:spAutoFit/>
          </a:bodyPr>
          <a:lstStyle/>
          <a:p>
            <a:pPr>
              <a:lnSpc>
                <a:spcPct val="120000"/>
              </a:lnSpc>
            </a:pPr>
            <a:r>
              <a:rPr lang="en-US" altLang="zh-CN" sz="3200" dirty="0">
                <a:latin typeface="楷体" panose="02010609060101010101" pitchFamily="49" charset="-122"/>
                <a:ea typeface="楷体" panose="02010609060101010101" pitchFamily="49" charset="-122"/>
                <a:sym typeface="+mn-ea"/>
              </a:rPr>
              <a:t>6.</a:t>
            </a:r>
            <a:r>
              <a:rPr lang="zh-CN" altLang="en-US" sz="3200" dirty="0">
                <a:latin typeface="楷体" panose="02010609060101010101" pitchFamily="49" charset="-122"/>
                <a:ea typeface="楷体" panose="02010609060101010101" pitchFamily="49" charset="-122"/>
                <a:sym typeface="+mn-ea"/>
              </a:rPr>
              <a:t>差异化</a:t>
            </a:r>
          </a:p>
        </p:txBody>
      </p:sp>
      <p:sp>
        <p:nvSpPr>
          <p:cNvPr id="7" name="MH_Text_1"/>
          <p:cNvSpPr>
            <a:spLocks noChangeArrowheads="1"/>
          </p:cNvSpPr>
          <p:nvPr>
            <p:custDataLst>
              <p:tags r:id="rId2"/>
            </p:custDataLst>
          </p:nvPr>
        </p:nvSpPr>
        <p:spPr bwMode="auto">
          <a:xfrm>
            <a:off x="3223076" y="4653136"/>
            <a:ext cx="8633564" cy="1008112"/>
          </a:xfrm>
          <a:prstGeom prst="rect">
            <a:avLst/>
          </a:prstGeom>
          <a:solidFill>
            <a:srgbClr val="0CA678"/>
          </a:solidFill>
          <a:ln>
            <a:noFill/>
          </a:ln>
        </p:spPr>
        <p:txBody>
          <a:bodyPr anchor="ctr">
            <a:normAutofit fontScale="85000" lnSpcReduction="20000"/>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40000"/>
              </a:lnSpc>
              <a:spcBef>
                <a:spcPts val="1200"/>
              </a:spcBef>
              <a:spcAft>
                <a:spcPts val="600"/>
              </a:spcAft>
              <a:buNone/>
              <a:defRPr/>
            </a:pPr>
            <a:r>
              <a:rPr lang="zh-CN" altLang="en-US" sz="2800" dirty="0">
                <a:solidFill>
                  <a:srgbClr val="FFFFFF"/>
                </a:solidFill>
                <a:latin typeface="楷体" panose="02010609060101010101" pitchFamily="49" charset="-122"/>
                <a:ea typeface="楷体" panose="02010609060101010101" pitchFamily="49" charset="-122"/>
              </a:rPr>
              <a:t>因人而异，因部门而异，因阶段而异，设置差异化的考核目标，精细化管理。</a:t>
            </a:r>
          </a:p>
        </p:txBody>
      </p:sp>
      <p:sp>
        <p:nvSpPr>
          <p:cNvPr id="8" name="矩形 7"/>
          <p:cNvSpPr/>
          <p:nvPr/>
        </p:nvSpPr>
        <p:spPr>
          <a:xfrm>
            <a:off x="153068" y="1070150"/>
            <a:ext cx="1334420" cy="5311178"/>
          </a:xfrm>
          <a:prstGeom prst="rect">
            <a:avLst/>
          </a:prstGeom>
          <a:solidFill>
            <a:srgbClr val="0CA678"/>
          </a:solidFill>
          <a:ln>
            <a:noFill/>
          </a:ln>
          <a:effectLst>
            <a:outerShdw blurRad="50800" dist="38100" dir="2700000" algn="tl" rotWithShape="0">
              <a:srgbClr val="0CA67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黑体" charset="-122"/>
              <a:ea typeface="华文黑体" charset="-122"/>
            </a:endParaRPr>
          </a:p>
        </p:txBody>
      </p:sp>
      <p:sp>
        <p:nvSpPr>
          <p:cNvPr id="9" name="文本框 2"/>
          <p:cNvSpPr txBox="1"/>
          <p:nvPr/>
        </p:nvSpPr>
        <p:spPr>
          <a:xfrm>
            <a:off x="153068" y="2566099"/>
            <a:ext cx="1334420" cy="2062103"/>
          </a:xfrm>
          <a:prstGeom prst="rect">
            <a:avLst/>
          </a:prstGeom>
          <a:noFill/>
        </p:spPr>
        <p:txBody>
          <a:bodyPr wrap="square" rtlCol="0">
            <a:spAutoFit/>
          </a:bodyPr>
          <a:lstStyle/>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岗位职责说明书</a:t>
            </a:r>
          </a:p>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胜任力模型</a:t>
            </a:r>
          </a:p>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培养体系 </a:t>
            </a:r>
            <a:endParaRPr lang="en-US"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职级体系</a:t>
            </a:r>
            <a:endParaRPr lang="en-US"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绩效</a:t>
            </a:r>
          </a:p>
          <a:p>
            <a:pPr marL="285750" indent="-285750" algn="just">
              <a:buFont typeface="Arial" panose="020B0604020202020204" pitchFamily="34" charset="0"/>
              <a:buChar char="•"/>
            </a:pPr>
            <a:r>
              <a:rPr lang="zh-CN" altLang="zh-CN" sz="1600" kern="100" dirty="0">
                <a:solidFill>
                  <a:schemeClr val="bg1">
                    <a:lumMod val="85000"/>
                  </a:schemeClr>
                </a:solidFill>
                <a:effectLst/>
                <a:latin typeface="等线" panose="02010600030101010101" pitchFamily="2" charset="-122"/>
                <a:ea typeface="等线" panose="02010600030101010101" pitchFamily="2" charset="-122"/>
                <a:cs typeface="Times New Roman" panose="02020603050405020304" pitchFamily="18" charset="0"/>
              </a:rPr>
              <a:t>应用</a:t>
            </a:r>
            <a:endParaRPr lang="zh-CN" altLang="en-US" sz="1600" dirty="0">
              <a:solidFill>
                <a:schemeClr val="bg1">
                  <a:lumMod val="85000"/>
                </a:schemeClr>
              </a:solidFill>
              <a:latin typeface="幼圆" panose="02010509060101010101" pitchFamily="49" charset="-122"/>
              <a:ea typeface="幼圆" panose="02010509060101010101" pitchFamily="49" charset="-122"/>
            </a:endParaRP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5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22" presetClass="entr" presetSubtype="1"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500"/>
                                        <p:tgtEl>
                                          <p:spTgt spid="5"/>
                                        </p:tgtEl>
                                      </p:cBhvr>
                                    </p:animEffect>
                                  </p:childTnLst>
                                </p:cTn>
                              </p:par>
                              <p:par>
                                <p:cTn id="19" presetID="42" presetClass="entr" presetSubtype="0" fill="hold" grpId="0" nodeType="withEffect">
                                  <p:stCondLst>
                                    <p:cond delay="50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up)">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5" grpId="0"/>
      <p:bldP spid="5" grpId="0" bldLvl="0" animBg="1"/>
      <p:bldP spid="6" grpId="0"/>
      <p:bldP spid="7"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92544" y="116632"/>
            <a:ext cx="1013088" cy="433951"/>
          </a:xfrm>
          <a:prstGeom prst="rect">
            <a:avLst/>
          </a:prstGeom>
        </p:spPr>
      </p:pic>
      <p:sp>
        <p:nvSpPr>
          <p:cNvPr id="12" name="文本框 21"/>
          <p:cNvSpPr txBox="1"/>
          <p:nvPr/>
        </p:nvSpPr>
        <p:spPr>
          <a:xfrm>
            <a:off x="191343" y="286552"/>
            <a:ext cx="9089827" cy="1077218"/>
          </a:xfrm>
          <a:prstGeom prst="rect">
            <a:avLst/>
          </a:prstGeom>
          <a:noFill/>
        </p:spPr>
        <p:txBody>
          <a:bodyPr wrap="square" rtlCol="0">
            <a:spAutoFit/>
          </a:bodyPr>
          <a:lstStyle/>
          <a:p>
            <a:pPr algn="ctr"/>
            <a:r>
              <a:rPr lang="zh-CN" altLang="en-US" sz="3200" spc="300" dirty="0">
                <a:solidFill>
                  <a:schemeClr val="tx2"/>
                </a:solidFill>
                <a:latin typeface="思源黑体 CN Medium" panose="020B0600000000000000" pitchFamily="34" charset="-122"/>
                <a:ea typeface="思源黑体 CN Medium" panose="020B0600000000000000" pitchFamily="34" charset="-122"/>
                <a:cs typeface="Lato Black" charset="0"/>
              </a:rPr>
              <a:t>绩效目标管理</a:t>
            </a:r>
            <a:r>
              <a:rPr lang="en-US" altLang="zh-CN" sz="3200" spc="300" dirty="0">
                <a:solidFill>
                  <a:schemeClr val="tx2"/>
                </a:solidFill>
                <a:latin typeface="思源黑体 CN Medium" panose="020B0600000000000000" pitchFamily="34" charset="-122"/>
                <a:ea typeface="思源黑体 CN Medium" panose="020B0600000000000000" pitchFamily="34" charset="-122"/>
                <a:cs typeface="Lato Black" charset="0"/>
              </a:rPr>
              <a:t>——</a:t>
            </a:r>
            <a:r>
              <a:rPr lang="zh-CN" altLang="en-US" sz="3200" spc="300" dirty="0">
                <a:solidFill>
                  <a:schemeClr val="tx2"/>
                </a:solidFill>
                <a:latin typeface="思源黑体 CN Medium" panose="020B0600000000000000" pitchFamily="34" charset="-122"/>
                <a:ea typeface="思源黑体 CN Medium" panose="020B0600000000000000" pitchFamily="34" charset="-122"/>
                <a:cs typeface="Lato Black" charset="0"/>
              </a:rPr>
              <a:t>当下的转变之目标共识</a:t>
            </a:r>
          </a:p>
          <a:p>
            <a:pPr algn="ctr"/>
            <a:endParaRPr lang="zh-CN" altLang="en-US" sz="3200" spc="300" dirty="0">
              <a:solidFill>
                <a:schemeClr val="tx2"/>
              </a:solidFill>
              <a:latin typeface="思源黑体 CN Medium" panose="020B0600000000000000" pitchFamily="34" charset="-122"/>
              <a:ea typeface="思源黑体 CN Medium" panose="020B0600000000000000" pitchFamily="34" charset="-122"/>
              <a:cs typeface="Lato Black" charset="0"/>
            </a:endParaRPr>
          </a:p>
        </p:txBody>
      </p:sp>
      <p:sp>
        <p:nvSpPr>
          <p:cNvPr id="5" name="文本框 5"/>
          <p:cNvSpPr txBox="1"/>
          <p:nvPr/>
        </p:nvSpPr>
        <p:spPr>
          <a:xfrm>
            <a:off x="4164526" y="2512709"/>
            <a:ext cx="5459865" cy="602706"/>
          </a:xfrm>
          <a:prstGeom prst="rect">
            <a:avLst/>
          </a:prstGeom>
          <a:noFill/>
        </p:spPr>
        <p:txBody>
          <a:bodyPr wrap="square">
            <a:noAutofit/>
          </a:bodyPr>
          <a:lstStyle/>
          <a:p>
            <a:pPr>
              <a:lnSpc>
                <a:spcPct val="120000"/>
              </a:lnSpc>
            </a:pPr>
            <a:r>
              <a:rPr lang="zh-CN" altLang="en-US" sz="1600" b="1" dirty="0">
                <a:latin typeface="楷体" panose="02010609060101010101" pitchFamily="49" charset="-122"/>
                <a:ea typeface="楷体" panose="02010609060101010101" pitchFamily="49" charset="-122"/>
              </a:rPr>
              <a:t>明确内容</a:t>
            </a:r>
            <a:endParaRPr lang="en-US" altLang="zh-CN" sz="1600" b="1" dirty="0">
              <a:latin typeface="楷体" panose="02010609060101010101" pitchFamily="49" charset="-122"/>
              <a:ea typeface="楷体" panose="02010609060101010101" pitchFamily="49" charset="-122"/>
            </a:endParaRPr>
          </a:p>
          <a:p>
            <a:pPr>
              <a:lnSpc>
                <a:spcPct val="120000"/>
              </a:lnSpc>
            </a:pPr>
            <a:r>
              <a:rPr lang="en-US" altLang="zh-CN" sz="1600" dirty="0">
                <a:latin typeface="楷体" panose="02010609060101010101" pitchFamily="49" charset="-122"/>
                <a:ea typeface="楷体" panose="02010609060101010101" pitchFamily="49" charset="-122"/>
              </a:rPr>
              <a:t>What/Why/How/When</a:t>
            </a:r>
            <a:r>
              <a:rPr lang="zh-CN" altLang="en-US" sz="1600" dirty="0">
                <a:latin typeface="楷体" panose="02010609060101010101" pitchFamily="49" charset="-122"/>
                <a:ea typeface="楷体" panose="02010609060101010101" pitchFamily="49" charset="-122"/>
              </a:rPr>
              <a:t>，支持，奖惩</a:t>
            </a:r>
          </a:p>
        </p:txBody>
      </p:sp>
      <p:sp>
        <p:nvSpPr>
          <p:cNvPr id="7" name="文本框 7"/>
          <p:cNvSpPr txBox="1"/>
          <p:nvPr/>
        </p:nvSpPr>
        <p:spPr>
          <a:xfrm>
            <a:off x="4164526" y="3682833"/>
            <a:ext cx="4955809" cy="498598"/>
          </a:xfrm>
          <a:prstGeom prst="rect">
            <a:avLst/>
          </a:prstGeom>
          <a:noFill/>
        </p:spPr>
        <p:txBody>
          <a:bodyPr wrap="square">
            <a:noAutofit/>
          </a:bodyPr>
          <a:lstStyle/>
          <a:p>
            <a:pPr>
              <a:lnSpc>
                <a:spcPct val="120000"/>
              </a:lnSpc>
            </a:pPr>
            <a:r>
              <a:rPr lang="zh-CN" altLang="en-US" sz="1600" b="1" dirty="0">
                <a:latin typeface="楷体" panose="02010609060101010101" pitchFamily="49" charset="-122"/>
                <a:ea typeface="楷体" panose="02010609060101010101" pitchFamily="49" charset="-122"/>
              </a:rPr>
              <a:t>提高期望强度</a:t>
            </a:r>
            <a:endParaRPr lang="en-US" altLang="zh-CN" sz="1600" b="1" dirty="0">
              <a:latin typeface="楷体" panose="02010609060101010101" pitchFamily="49" charset="-122"/>
              <a:ea typeface="楷体" panose="02010609060101010101" pitchFamily="49" charset="-122"/>
            </a:endParaRPr>
          </a:p>
          <a:p>
            <a:pPr>
              <a:lnSpc>
                <a:spcPct val="120000"/>
              </a:lnSpc>
            </a:pPr>
            <a:r>
              <a:rPr lang="en-US" altLang="zh-CN" sz="1600" dirty="0">
                <a:latin typeface="楷体" panose="02010609060101010101" pitchFamily="49" charset="-122"/>
                <a:ea typeface="楷体" panose="02010609060101010101" pitchFamily="49" charset="-122"/>
              </a:rPr>
              <a:t>XYZ</a:t>
            </a:r>
            <a:r>
              <a:rPr lang="zh-CN" altLang="en-US" sz="1600" dirty="0">
                <a:latin typeface="楷体" panose="02010609060101010101" pitchFamily="49" charset="-122"/>
                <a:ea typeface="楷体" panose="02010609060101010101" pitchFamily="49" charset="-122"/>
              </a:rPr>
              <a:t>需求，扣动心灵扳机</a:t>
            </a:r>
          </a:p>
        </p:txBody>
      </p:sp>
      <p:sp>
        <p:nvSpPr>
          <p:cNvPr id="8" name="文本框 9"/>
          <p:cNvSpPr txBox="1"/>
          <p:nvPr/>
        </p:nvSpPr>
        <p:spPr>
          <a:xfrm>
            <a:off x="4131199" y="4759817"/>
            <a:ext cx="5781225" cy="498598"/>
          </a:xfrm>
          <a:prstGeom prst="rect">
            <a:avLst/>
          </a:prstGeom>
          <a:noFill/>
        </p:spPr>
        <p:txBody>
          <a:bodyPr wrap="square">
            <a:noAutofit/>
          </a:bodyPr>
          <a:lstStyle/>
          <a:p>
            <a:pPr>
              <a:lnSpc>
                <a:spcPct val="120000"/>
              </a:lnSpc>
            </a:pPr>
            <a:r>
              <a:rPr lang="zh-CN" altLang="en-US" sz="1600" b="1" dirty="0">
                <a:latin typeface="楷体" panose="02010609060101010101" pitchFamily="49" charset="-122"/>
                <a:ea typeface="楷体" panose="02010609060101010101" pitchFamily="49" charset="-122"/>
              </a:rPr>
              <a:t>通晒目标</a:t>
            </a:r>
            <a:endParaRPr lang="en-US" altLang="zh-CN" sz="1600" b="1" dirty="0">
              <a:latin typeface="楷体" panose="02010609060101010101" pitchFamily="49" charset="-122"/>
              <a:ea typeface="楷体" panose="02010609060101010101" pitchFamily="49" charset="-122"/>
            </a:endParaRPr>
          </a:p>
          <a:p>
            <a:pPr>
              <a:lnSpc>
                <a:spcPct val="120000"/>
              </a:lnSpc>
            </a:pPr>
            <a:r>
              <a:rPr lang="zh-CN" altLang="en-US" sz="1600" dirty="0">
                <a:latin typeface="楷体" panose="02010609060101010101" pitchFamily="49" charset="-122"/>
                <a:ea typeface="楷体" panose="02010609060101010101" pitchFamily="49" charset="-122"/>
              </a:rPr>
              <a:t>上下左右晒目标，增强仪式感，互相监督协助</a:t>
            </a:r>
          </a:p>
        </p:txBody>
      </p:sp>
      <p:sp>
        <p:nvSpPr>
          <p:cNvPr id="9" name="文本框 11"/>
          <p:cNvSpPr txBox="1"/>
          <p:nvPr/>
        </p:nvSpPr>
        <p:spPr>
          <a:xfrm>
            <a:off x="4164527" y="1302964"/>
            <a:ext cx="5315849" cy="808052"/>
          </a:xfrm>
          <a:prstGeom prst="rect">
            <a:avLst/>
          </a:prstGeom>
          <a:noFill/>
        </p:spPr>
        <p:txBody>
          <a:bodyPr wrap="square">
            <a:noAutofit/>
          </a:bodyPr>
          <a:lstStyle/>
          <a:p>
            <a:pPr>
              <a:lnSpc>
                <a:spcPct val="120000"/>
              </a:lnSpc>
            </a:pPr>
            <a:r>
              <a:rPr lang="zh-CN" altLang="en-US" sz="1600" b="1" dirty="0">
                <a:latin typeface="楷体" panose="02010609060101010101" pitchFamily="49" charset="-122"/>
                <a:ea typeface="楷体" panose="02010609060101010101" pitchFamily="49" charset="-122"/>
              </a:rPr>
              <a:t>目标修正</a:t>
            </a:r>
            <a:endParaRPr lang="en-US" altLang="zh-CN" sz="1600" b="1" dirty="0">
              <a:latin typeface="楷体" panose="02010609060101010101" pitchFamily="49" charset="-122"/>
              <a:ea typeface="楷体" panose="02010609060101010101" pitchFamily="49" charset="-122"/>
            </a:endParaRPr>
          </a:p>
          <a:p>
            <a:pPr>
              <a:lnSpc>
                <a:spcPct val="120000"/>
              </a:lnSpc>
            </a:pPr>
            <a:r>
              <a:rPr lang="zh-CN" altLang="en-US" sz="1600" dirty="0">
                <a:latin typeface="楷体" panose="02010609060101010101" pitchFamily="49" charset="-122"/>
                <a:ea typeface="楷体" panose="02010609060101010101" pitchFamily="49" charset="-122"/>
              </a:rPr>
              <a:t>是否能支撑部门目标、符合你对他的要求、从实际出发</a:t>
            </a:r>
          </a:p>
        </p:txBody>
      </p:sp>
      <p:grpSp>
        <p:nvGrpSpPr>
          <p:cNvPr id="10" name="组合 9"/>
          <p:cNvGrpSpPr/>
          <p:nvPr/>
        </p:nvGrpSpPr>
        <p:grpSpPr>
          <a:xfrm>
            <a:off x="3333031" y="2476823"/>
            <a:ext cx="602706" cy="602706"/>
            <a:chOff x="876300" y="2747342"/>
            <a:chExt cx="602706" cy="602706"/>
          </a:xfrm>
        </p:grpSpPr>
        <p:sp>
          <p:nvSpPr>
            <p:cNvPr id="11" name="椭圆 10"/>
            <p:cNvSpPr/>
            <p:nvPr/>
          </p:nvSpPr>
          <p:spPr>
            <a:xfrm>
              <a:off x="876300" y="2747342"/>
              <a:ext cx="602706" cy="602706"/>
            </a:xfrm>
            <a:prstGeom prst="ellipse">
              <a:avLst/>
            </a:prstGeom>
            <a:noFill/>
            <a:ln w="38100">
              <a:solidFill>
                <a:srgbClr val="3F434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4000">
                <a:latin typeface="楷体" panose="02010609060101010101" pitchFamily="49" charset="-122"/>
                <a:ea typeface="楷体" panose="02010609060101010101" pitchFamily="49" charset="-122"/>
              </a:endParaRPr>
            </a:p>
          </p:txBody>
        </p:sp>
        <p:sp>
          <p:nvSpPr>
            <p:cNvPr id="13" name="任意多边形 17"/>
            <p:cNvSpPr/>
            <p:nvPr/>
          </p:nvSpPr>
          <p:spPr>
            <a:xfrm>
              <a:off x="988495" y="2859537"/>
              <a:ext cx="378316" cy="378316"/>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4000">
                <a:latin typeface="楷体" panose="02010609060101010101" pitchFamily="49" charset="-122"/>
                <a:ea typeface="楷体" panose="02010609060101010101" pitchFamily="49" charset="-122"/>
              </a:endParaRPr>
            </a:p>
          </p:txBody>
        </p:sp>
      </p:grpSp>
      <p:grpSp>
        <p:nvGrpSpPr>
          <p:cNvPr id="14" name="组合 13"/>
          <p:cNvGrpSpPr/>
          <p:nvPr/>
        </p:nvGrpSpPr>
        <p:grpSpPr>
          <a:xfrm>
            <a:off x="3333031" y="3655657"/>
            <a:ext cx="602706" cy="602706"/>
            <a:chOff x="876300" y="3703838"/>
            <a:chExt cx="602706" cy="602706"/>
          </a:xfrm>
        </p:grpSpPr>
        <p:sp>
          <p:nvSpPr>
            <p:cNvPr id="15" name="椭圆 14"/>
            <p:cNvSpPr/>
            <p:nvPr/>
          </p:nvSpPr>
          <p:spPr>
            <a:xfrm>
              <a:off x="876300" y="3703838"/>
              <a:ext cx="602706" cy="602706"/>
            </a:xfrm>
            <a:prstGeom prst="ellipse">
              <a:avLst/>
            </a:prstGeom>
            <a:noFill/>
            <a:ln w="38100">
              <a:solidFill>
                <a:srgbClr val="3F434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4000">
                <a:latin typeface="楷体" panose="02010609060101010101" pitchFamily="49" charset="-122"/>
                <a:ea typeface="楷体" panose="02010609060101010101" pitchFamily="49" charset="-122"/>
              </a:endParaRPr>
            </a:p>
          </p:txBody>
        </p:sp>
        <p:sp>
          <p:nvSpPr>
            <p:cNvPr id="16" name="任意多边形 18"/>
            <p:cNvSpPr/>
            <p:nvPr/>
          </p:nvSpPr>
          <p:spPr>
            <a:xfrm>
              <a:off x="988495" y="3816033"/>
              <a:ext cx="378316" cy="378316"/>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4000">
                <a:latin typeface="楷体" panose="02010609060101010101" pitchFamily="49" charset="-122"/>
                <a:ea typeface="楷体" panose="02010609060101010101" pitchFamily="49" charset="-122"/>
              </a:endParaRPr>
            </a:p>
          </p:txBody>
        </p:sp>
      </p:grpSp>
      <p:grpSp>
        <p:nvGrpSpPr>
          <p:cNvPr id="17" name="组合 16"/>
          <p:cNvGrpSpPr/>
          <p:nvPr/>
        </p:nvGrpSpPr>
        <p:grpSpPr>
          <a:xfrm>
            <a:off x="3333031" y="4796830"/>
            <a:ext cx="602706" cy="602706"/>
            <a:chOff x="876300" y="4660334"/>
            <a:chExt cx="602706" cy="602706"/>
          </a:xfrm>
        </p:grpSpPr>
        <p:sp>
          <p:nvSpPr>
            <p:cNvPr id="18" name="椭圆 17"/>
            <p:cNvSpPr/>
            <p:nvPr/>
          </p:nvSpPr>
          <p:spPr>
            <a:xfrm>
              <a:off x="876300" y="4660334"/>
              <a:ext cx="602706" cy="602706"/>
            </a:xfrm>
            <a:prstGeom prst="ellipse">
              <a:avLst/>
            </a:prstGeom>
            <a:noFill/>
            <a:ln w="38100">
              <a:solidFill>
                <a:srgbClr val="3F434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92500" lnSpcReduction="20000"/>
            </a:bodyPr>
            <a:lstStyle/>
            <a:p>
              <a:pPr algn="ctr"/>
              <a:r>
                <a:rPr lang="en-US" sz="2800" dirty="0">
                  <a:solidFill>
                    <a:schemeClr val="tx1">
                      <a:lumMod val="50000"/>
                      <a:lumOff val="50000"/>
                    </a:schemeClr>
                  </a:solidFill>
                  <a:latin typeface="楷体" panose="02010609060101010101" pitchFamily="49" charset="-122"/>
                  <a:ea typeface="楷体" panose="02010609060101010101" pitchFamily="49" charset="-122"/>
                </a:rPr>
                <a:t></a:t>
              </a:r>
            </a:p>
          </p:txBody>
        </p:sp>
        <p:sp>
          <p:nvSpPr>
            <p:cNvPr id="19" name="任意多边形 19"/>
            <p:cNvSpPr/>
            <p:nvPr/>
          </p:nvSpPr>
          <p:spPr>
            <a:xfrm>
              <a:off x="988495" y="4772529"/>
              <a:ext cx="378316" cy="378316"/>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92500" lnSpcReduction="20000"/>
            </a:bodyPr>
            <a:lstStyle/>
            <a:p>
              <a:pPr algn="ctr"/>
              <a:r>
                <a:rPr lang="en-US" sz="2400" dirty="0">
                  <a:solidFill>
                    <a:schemeClr val="tx1">
                      <a:lumMod val="50000"/>
                      <a:lumOff val="50000"/>
                    </a:schemeClr>
                  </a:solidFill>
                  <a:latin typeface="楷体" panose="02010609060101010101" pitchFamily="49" charset="-122"/>
                  <a:ea typeface="楷体" panose="02010609060101010101" pitchFamily="49" charset="-122"/>
                </a:rPr>
                <a:t></a:t>
              </a:r>
            </a:p>
          </p:txBody>
        </p:sp>
      </p:grpSp>
      <p:grpSp>
        <p:nvGrpSpPr>
          <p:cNvPr id="20" name="组合 19"/>
          <p:cNvGrpSpPr/>
          <p:nvPr/>
        </p:nvGrpSpPr>
        <p:grpSpPr>
          <a:xfrm>
            <a:off x="3362477" y="1421421"/>
            <a:ext cx="602706" cy="602706"/>
            <a:chOff x="876300" y="1772816"/>
            <a:chExt cx="602706" cy="602706"/>
          </a:xfrm>
        </p:grpSpPr>
        <p:sp>
          <p:nvSpPr>
            <p:cNvPr id="21" name="椭圆 20"/>
            <p:cNvSpPr/>
            <p:nvPr/>
          </p:nvSpPr>
          <p:spPr>
            <a:xfrm>
              <a:off x="876300" y="1772816"/>
              <a:ext cx="602706" cy="602706"/>
            </a:xfrm>
            <a:prstGeom prst="ellipse">
              <a:avLst/>
            </a:prstGeom>
            <a:noFill/>
            <a:ln w="38100">
              <a:solidFill>
                <a:srgbClr val="3F434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4000">
                <a:latin typeface="楷体" panose="02010609060101010101" pitchFamily="49" charset="-122"/>
                <a:ea typeface="楷体" panose="02010609060101010101" pitchFamily="49" charset="-122"/>
              </a:endParaRPr>
            </a:p>
          </p:txBody>
        </p:sp>
        <p:sp>
          <p:nvSpPr>
            <p:cNvPr id="22" name="任意多边形 20"/>
            <p:cNvSpPr/>
            <p:nvPr/>
          </p:nvSpPr>
          <p:spPr>
            <a:xfrm>
              <a:off x="988495" y="1885011"/>
              <a:ext cx="378316" cy="378316"/>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4000">
                <a:latin typeface="楷体" panose="02010609060101010101" pitchFamily="49" charset="-122"/>
                <a:ea typeface="楷体" panose="02010609060101010101" pitchFamily="49" charset="-122"/>
              </a:endParaRPr>
            </a:p>
          </p:txBody>
        </p:sp>
      </p:grpSp>
      <p:sp>
        <p:nvSpPr>
          <p:cNvPr id="23" name="矩形 22"/>
          <p:cNvSpPr/>
          <p:nvPr/>
        </p:nvSpPr>
        <p:spPr>
          <a:xfrm>
            <a:off x="153068" y="1070150"/>
            <a:ext cx="1334420" cy="5311178"/>
          </a:xfrm>
          <a:prstGeom prst="rect">
            <a:avLst/>
          </a:prstGeom>
          <a:solidFill>
            <a:srgbClr val="0CA678"/>
          </a:solidFill>
          <a:ln>
            <a:noFill/>
          </a:ln>
          <a:effectLst>
            <a:outerShdw blurRad="50800" dist="38100" dir="2700000" algn="tl" rotWithShape="0">
              <a:srgbClr val="0CA67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黑体" charset="-122"/>
              <a:ea typeface="华文黑体" charset="-122"/>
            </a:endParaRPr>
          </a:p>
        </p:txBody>
      </p:sp>
      <p:sp>
        <p:nvSpPr>
          <p:cNvPr id="24" name="文本框 2"/>
          <p:cNvSpPr txBox="1"/>
          <p:nvPr/>
        </p:nvSpPr>
        <p:spPr>
          <a:xfrm>
            <a:off x="153068" y="2566099"/>
            <a:ext cx="1334420" cy="2062103"/>
          </a:xfrm>
          <a:prstGeom prst="rect">
            <a:avLst/>
          </a:prstGeom>
          <a:noFill/>
        </p:spPr>
        <p:txBody>
          <a:bodyPr wrap="square" rtlCol="0">
            <a:spAutoFit/>
          </a:bodyPr>
          <a:lstStyle/>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岗位职责说明书</a:t>
            </a:r>
          </a:p>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胜任力模型</a:t>
            </a:r>
          </a:p>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培养体系 </a:t>
            </a:r>
            <a:endParaRPr lang="en-US"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职级体系</a:t>
            </a:r>
            <a:endParaRPr lang="en-US"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绩效</a:t>
            </a:r>
          </a:p>
          <a:p>
            <a:pPr marL="285750" indent="-285750" algn="just">
              <a:buFont typeface="Arial" panose="020B0604020202020204" pitchFamily="34" charset="0"/>
              <a:buChar char="•"/>
            </a:pPr>
            <a:r>
              <a:rPr lang="zh-CN" altLang="zh-CN" sz="1600" kern="100" dirty="0">
                <a:solidFill>
                  <a:schemeClr val="bg1">
                    <a:lumMod val="85000"/>
                  </a:schemeClr>
                </a:solidFill>
                <a:effectLst/>
                <a:latin typeface="等线" panose="02010600030101010101" pitchFamily="2" charset="-122"/>
                <a:ea typeface="等线" panose="02010600030101010101" pitchFamily="2" charset="-122"/>
                <a:cs typeface="Times New Roman" panose="02020603050405020304" pitchFamily="18" charset="0"/>
              </a:rPr>
              <a:t>应用</a:t>
            </a:r>
            <a:endParaRPr lang="zh-CN" altLang="en-US" sz="1600" dirty="0">
              <a:solidFill>
                <a:schemeClr val="bg1">
                  <a:lumMod val="85000"/>
                </a:schemeClr>
              </a:solidFill>
              <a:latin typeface="幼圆" panose="02010509060101010101" pitchFamily="49" charset="-122"/>
              <a:ea typeface="幼圆" panose="02010509060101010101" pitchFamily="49" charset="-122"/>
            </a:endParaRP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5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9" presetClass="entr" presetSubtype="0" decel="10000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anim calcmode="lin" valueType="num">
                                      <p:cBhvr>
                                        <p:cTn id="15" dur="500" fill="hold"/>
                                        <p:tgtEl>
                                          <p:spTgt spid="10"/>
                                        </p:tgtEl>
                                        <p:attrNameLst>
                                          <p:attrName>style.rotation</p:attrName>
                                        </p:attrNameLst>
                                      </p:cBhvr>
                                      <p:tavLst>
                                        <p:tav tm="0">
                                          <p:val>
                                            <p:fltVal val="360"/>
                                          </p:val>
                                        </p:tav>
                                        <p:tav tm="100000">
                                          <p:val>
                                            <p:fltVal val="0"/>
                                          </p:val>
                                        </p:tav>
                                      </p:tavLst>
                                    </p:anim>
                                    <p:animEffect transition="in" filter="fade">
                                      <p:cBhvr>
                                        <p:cTn id="16" dur="500"/>
                                        <p:tgtEl>
                                          <p:spTgt spid="10"/>
                                        </p:tgtEl>
                                      </p:cBhvr>
                                    </p:animEffect>
                                  </p:childTnLst>
                                </p:cTn>
                              </p:par>
                              <p:par>
                                <p:cTn id="17" presetID="49" presetClass="entr" presetSubtype="0" decel="10000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 calcmode="lin" valueType="num">
                                      <p:cBhvr>
                                        <p:cTn id="21" dur="500" fill="hold"/>
                                        <p:tgtEl>
                                          <p:spTgt spid="14"/>
                                        </p:tgtEl>
                                        <p:attrNameLst>
                                          <p:attrName>style.rotation</p:attrName>
                                        </p:attrNameLst>
                                      </p:cBhvr>
                                      <p:tavLst>
                                        <p:tav tm="0">
                                          <p:val>
                                            <p:fltVal val="360"/>
                                          </p:val>
                                        </p:tav>
                                        <p:tav tm="100000">
                                          <p:val>
                                            <p:fltVal val="0"/>
                                          </p:val>
                                        </p:tav>
                                      </p:tavLst>
                                    </p:anim>
                                    <p:animEffect transition="in" filter="fade">
                                      <p:cBhvr>
                                        <p:cTn id="22" dur="500"/>
                                        <p:tgtEl>
                                          <p:spTgt spid="14"/>
                                        </p:tgtEl>
                                      </p:cBhvr>
                                    </p:animEffect>
                                  </p:childTnLst>
                                </p:cTn>
                              </p:par>
                              <p:par>
                                <p:cTn id="23" presetID="49" presetClass="entr" presetSubtype="0" decel="10000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fltVal val="0"/>
                                          </p:val>
                                        </p:tav>
                                        <p:tav tm="100000">
                                          <p:val>
                                            <p:strVal val="#ppt_h"/>
                                          </p:val>
                                        </p:tav>
                                      </p:tavLst>
                                    </p:anim>
                                    <p:anim calcmode="lin" valueType="num">
                                      <p:cBhvr>
                                        <p:cTn id="27" dur="500" fill="hold"/>
                                        <p:tgtEl>
                                          <p:spTgt spid="17"/>
                                        </p:tgtEl>
                                        <p:attrNameLst>
                                          <p:attrName>style.rotation</p:attrName>
                                        </p:attrNameLst>
                                      </p:cBhvr>
                                      <p:tavLst>
                                        <p:tav tm="0">
                                          <p:val>
                                            <p:fltVal val="360"/>
                                          </p:val>
                                        </p:tav>
                                        <p:tav tm="100000">
                                          <p:val>
                                            <p:fltVal val="0"/>
                                          </p:val>
                                        </p:tav>
                                      </p:tavLst>
                                    </p:anim>
                                    <p:animEffect transition="in" filter="fade">
                                      <p:cBhvr>
                                        <p:cTn id="28" dur="500"/>
                                        <p:tgtEl>
                                          <p:spTgt spid="17"/>
                                        </p:tgtEl>
                                      </p:cBhvr>
                                    </p:animEffect>
                                  </p:childTnLst>
                                </p:cTn>
                              </p:par>
                              <p:par>
                                <p:cTn id="29" presetID="49" presetClass="entr" presetSubtype="0" decel="10000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p:cTn id="31" dur="500" fill="hold"/>
                                        <p:tgtEl>
                                          <p:spTgt spid="20"/>
                                        </p:tgtEl>
                                        <p:attrNameLst>
                                          <p:attrName>ppt_w</p:attrName>
                                        </p:attrNameLst>
                                      </p:cBhvr>
                                      <p:tavLst>
                                        <p:tav tm="0">
                                          <p:val>
                                            <p:fltVal val="0"/>
                                          </p:val>
                                        </p:tav>
                                        <p:tav tm="100000">
                                          <p:val>
                                            <p:strVal val="#ppt_w"/>
                                          </p:val>
                                        </p:tav>
                                      </p:tavLst>
                                    </p:anim>
                                    <p:anim calcmode="lin" valueType="num">
                                      <p:cBhvr>
                                        <p:cTn id="32" dur="500" fill="hold"/>
                                        <p:tgtEl>
                                          <p:spTgt spid="20"/>
                                        </p:tgtEl>
                                        <p:attrNameLst>
                                          <p:attrName>ppt_h</p:attrName>
                                        </p:attrNameLst>
                                      </p:cBhvr>
                                      <p:tavLst>
                                        <p:tav tm="0">
                                          <p:val>
                                            <p:fltVal val="0"/>
                                          </p:val>
                                        </p:tav>
                                        <p:tav tm="100000">
                                          <p:val>
                                            <p:strVal val="#ppt_h"/>
                                          </p:val>
                                        </p:tav>
                                      </p:tavLst>
                                    </p:anim>
                                    <p:anim calcmode="lin" valueType="num">
                                      <p:cBhvr>
                                        <p:cTn id="33" dur="500" fill="hold"/>
                                        <p:tgtEl>
                                          <p:spTgt spid="20"/>
                                        </p:tgtEl>
                                        <p:attrNameLst>
                                          <p:attrName>style.rotation</p:attrName>
                                        </p:attrNameLst>
                                      </p:cBhvr>
                                      <p:tavLst>
                                        <p:tav tm="0">
                                          <p:val>
                                            <p:fltVal val="360"/>
                                          </p:val>
                                        </p:tav>
                                        <p:tav tm="100000">
                                          <p:val>
                                            <p:fltVal val="0"/>
                                          </p:val>
                                        </p:tav>
                                      </p:tavLst>
                                    </p:anim>
                                    <p:animEffect transition="in" filter="fade">
                                      <p:cBhvr>
                                        <p:cTn id="34" dur="500"/>
                                        <p:tgtEl>
                                          <p:spTgt spid="20"/>
                                        </p:tgtEl>
                                      </p:cBhvr>
                                    </p:animEffect>
                                  </p:childTnLst>
                                </p:cTn>
                              </p:par>
                            </p:childTnLst>
                          </p:cTn>
                        </p:par>
                        <p:par>
                          <p:cTn id="35" fill="hold">
                            <p:stCondLst>
                              <p:cond delay="1000"/>
                            </p:stCondLst>
                            <p:childTnLst>
                              <p:par>
                                <p:cTn id="36" presetID="2" presetClass="entr" presetSubtype="4"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fill="hold"/>
                                        <p:tgtEl>
                                          <p:spTgt spid="9"/>
                                        </p:tgtEl>
                                        <p:attrNameLst>
                                          <p:attrName>ppt_x</p:attrName>
                                        </p:attrNameLst>
                                      </p:cBhvr>
                                      <p:tavLst>
                                        <p:tav tm="0">
                                          <p:val>
                                            <p:strVal val="#ppt_x"/>
                                          </p:val>
                                        </p:tav>
                                        <p:tav tm="100000">
                                          <p:val>
                                            <p:strVal val="#ppt_x"/>
                                          </p:val>
                                        </p:tav>
                                      </p:tavLst>
                                    </p:anim>
                                    <p:anim calcmode="lin" valueType="num">
                                      <p:cBhvr additive="base">
                                        <p:cTn id="39" dur="500" fill="hold"/>
                                        <p:tgtEl>
                                          <p:spTgt spid="9"/>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5"/>
                                        </p:tgtEl>
                                        <p:attrNameLst>
                                          <p:attrName>style.visibility</p:attrName>
                                        </p:attrNameLst>
                                      </p:cBhvr>
                                      <p:to>
                                        <p:strVal val="visible"/>
                                      </p:to>
                                    </p:set>
                                    <p:anim calcmode="lin" valueType="num">
                                      <p:cBhvr additive="base">
                                        <p:cTn id="42" dur="500" fill="hold"/>
                                        <p:tgtEl>
                                          <p:spTgt spid="5"/>
                                        </p:tgtEl>
                                        <p:attrNameLst>
                                          <p:attrName>ppt_x</p:attrName>
                                        </p:attrNameLst>
                                      </p:cBhvr>
                                      <p:tavLst>
                                        <p:tav tm="0">
                                          <p:val>
                                            <p:strVal val="#ppt_x"/>
                                          </p:val>
                                        </p:tav>
                                        <p:tav tm="100000">
                                          <p:val>
                                            <p:strVal val="#ppt_x"/>
                                          </p:val>
                                        </p:tav>
                                      </p:tavLst>
                                    </p:anim>
                                    <p:anim calcmode="lin" valueType="num">
                                      <p:cBhvr additive="base">
                                        <p:cTn id="43" dur="500" fill="hold"/>
                                        <p:tgtEl>
                                          <p:spTgt spid="5"/>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7"/>
                                        </p:tgtEl>
                                        <p:attrNameLst>
                                          <p:attrName>style.visibility</p:attrName>
                                        </p:attrNameLst>
                                      </p:cBhvr>
                                      <p:to>
                                        <p:strVal val="visible"/>
                                      </p:to>
                                    </p:set>
                                    <p:anim calcmode="lin" valueType="num">
                                      <p:cBhvr additive="base">
                                        <p:cTn id="46" dur="500" fill="hold"/>
                                        <p:tgtEl>
                                          <p:spTgt spid="7"/>
                                        </p:tgtEl>
                                        <p:attrNameLst>
                                          <p:attrName>ppt_x</p:attrName>
                                        </p:attrNameLst>
                                      </p:cBhvr>
                                      <p:tavLst>
                                        <p:tav tm="0">
                                          <p:val>
                                            <p:strVal val="#ppt_x"/>
                                          </p:val>
                                        </p:tav>
                                        <p:tav tm="100000">
                                          <p:val>
                                            <p:strVal val="#ppt_x"/>
                                          </p:val>
                                        </p:tav>
                                      </p:tavLst>
                                    </p:anim>
                                    <p:anim calcmode="lin" valueType="num">
                                      <p:cBhvr additive="base">
                                        <p:cTn id="47" dur="500" fill="hold"/>
                                        <p:tgtEl>
                                          <p:spTgt spid="7"/>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8"/>
                                        </p:tgtEl>
                                        <p:attrNameLst>
                                          <p:attrName>style.visibility</p:attrName>
                                        </p:attrNameLst>
                                      </p:cBhvr>
                                      <p:to>
                                        <p:strVal val="visible"/>
                                      </p:to>
                                    </p:set>
                                    <p:anim calcmode="lin" valueType="num">
                                      <p:cBhvr additive="base">
                                        <p:cTn id="50" dur="500" fill="hold"/>
                                        <p:tgtEl>
                                          <p:spTgt spid="8"/>
                                        </p:tgtEl>
                                        <p:attrNameLst>
                                          <p:attrName>ppt_x</p:attrName>
                                        </p:attrNameLst>
                                      </p:cBhvr>
                                      <p:tavLst>
                                        <p:tav tm="0">
                                          <p:val>
                                            <p:strVal val="#ppt_x"/>
                                          </p:val>
                                        </p:tav>
                                        <p:tav tm="100000">
                                          <p:val>
                                            <p:strVal val="#ppt_x"/>
                                          </p:val>
                                        </p:tav>
                                      </p:tavLst>
                                    </p:anim>
                                    <p:anim calcmode="lin" valueType="num">
                                      <p:cBhvr additive="base">
                                        <p:cTn id="5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 grpId="0"/>
      <p:bldP spid="7" grpId="0"/>
      <p:bldP spid="8"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92544" y="116632"/>
            <a:ext cx="1013088" cy="433951"/>
          </a:xfrm>
          <a:prstGeom prst="rect">
            <a:avLst/>
          </a:prstGeom>
        </p:spPr>
      </p:pic>
      <p:sp>
        <p:nvSpPr>
          <p:cNvPr id="12" name="文本框 21"/>
          <p:cNvSpPr txBox="1"/>
          <p:nvPr/>
        </p:nvSpPr>
        <p:spPr>
          <a:xfrm>
            <a:off x="191343" y="286552"/>
            <a:ext cx="9089827" cy="584775"/>
          </a:xfrm>
          <a:prstGeom prst="rect">
            <a:avLst/>
          </a:prstGeom>
          <a:noFill/>
        </p:spPr>
        <p:txBody>
          <a:bodyPr wrap="square" rtlCol="0">
            <a:spAutoFit/>
          </a:bodyPr>
          <a:lstStyle/>
          <a:p>
            <a:pPr algn="ctr"/>
            <a:r>
              <a:rPr lang="zh-CN" altLang="en-US" sz="3200" spc="300" dirty="0">
                <a:solidFill>
                  <a:schemeClr val="tx2"/>
                </a:solidFill>
                <a:latin typeface="思源黑体 CN Medium" panose="020B0600000000000000" pitchFamily="34" charset="-122"/>
                <a:ea typeface="思源黑体 CN Medium" panose="020B0600000000000000" pitchFamily="34" charset="-122"/>
                <a:cs typeface="Lato Black" charset="0"/>
              </a:rPr>
              <a:t>绩效目标管理</a:t>
            </a:r>
            <a:r>
              <a:rPr lang="en-US" altLang="zh-CN" sz="3200" spc="300" dirty="0">
                <a:solidFill>
                  <a:schemeClr val="tx2"/>
                </a:solidFill>
                <a:latin typeface="思源黑体 CN Medium" panose="020B0600000000000000" pitchFamily="34" charset="-122"/>
                <a:ea typeface="思源黑体 CN Medium" panose="020B0600000000000000" pitchFamily="34" charset="-122"/>
                <a:cs typeface="Lato Black" charset="0"/>
              </a:rPr>
              <a:t>——</a:t>
            </a:r>
            <a:r>
              <a:rPr lang="zh-CN" altLang="en-US" sz="3200" spc="300" dirty="0">
                <a:solidFill>
                  <a:schemeClr val="tx2"/>
                </a:solidFill>
                <a:latin typeface="思源黑体 CN Medium" panose="020B0600000000000000" pitchFamily="34" charset="-122"/>
                <a:ea typeface="思源黑体 CN Medium" panose="020B0600000000000000" pitchFamily="34" charset="-122"/>
                <a:cs typeface="Lato Black" charset="0"/>
              </a:rPr>
              <a:t>当下的转变之目标监督</a:t>
            </a:r>
          </a:p>
        </p:txBody>
      </p:sp>
      <p:grpSp>
        <p:nvGrpSpPr>
          <p:cNvPr id="7" name="组合 6"/>
          <p:cNvGrpSpPr/>
          <p:nvPr/>
        </p:nvGrpSpPr>
        <p:grpSpPr>
          <a:xfrm>
            <a:off x="2591730" y="2687312"/>
            <a:ext cx="3209221" cy="1469609"/>
            <a:chOff x="699129" y="5876623"/>
            <a:chExt cx="4305298" cy="599537"/>
          </a:xfrm>
        </p:grpSpPr>
        <p:sp>
          <p:nvSpPr>
            <p:cNvPr id="8" name="文本框 20"/>
            <p:cNvSpPr txBox="1"/>
            <p:nvPr/>
          </p:nvSpPr>
          <p:spPr>
            <a:xfrm>
              <a:off x="699129" y="5876623"/>
              <a:ext cx="4305298" cy="163228"/>
            </a:xfrm>
            <a:prstGeom prst="rect">
              <a:avLst/>
            </a:prstGeom>
            <a:noFill/>
          </p:spPr>
          <p:txBody>
            <a:bodyPr wrap="square" rtlCol="0">
              <a:spAutoFit/>
            </a:bodyPr>
            <a:lstStyle/>
            <a:p>
              <a:r>
                <a:rPr lang="zh-CN" altLang="en-US" sz="2000" b="1" dirty="0">
                  <a:latin typeface="楷体" panose="02010609060101010101" pitchFamily="49" charset="-122"/>
                  <a:ea typeface="楷体" panose="02010609060101010101" pitchFamily="49" charset="-122"/>
                </a:rPr>
                <a:t>定期检查</a:t>
              </a:r>
            </a:p>
          </p:txBody>
        </p:sp>
        <p:sp>
          <p:nvSpPr>
            <p:cNvPr id="9" name="文本框 21"/>
            <p:cNvSpPr txBox="1"/>
            <p:nvPr/>
          </p:nvSpPr>
          <p:spPr>
            <a:xfrm>
              <a:off x="699129" y="6053692"/>
              <a:ext cx="4305298" cy="315469"/>
            </a:xfrm>
            <a:prstGeom prst="rect">
              <a:avLst/>
            </a:prstGeom>
            <a:noFill/>
          </p:spPr>
          <p:txBody>
            <a:bodyPr wrap="square" rtlCol="0">
              <a:spAutoFit/>
            </a:bodyPr>
            <a:lstStyle/>
            <a:p>
              <a:pPr>
                <a:lnSpc>
                  <a:spcPct val="150000"/>
                </a:lnSpc>
              </a:pPr>
              <a:r>
                <a:rPr lang="zh-CN" altLang="en-US" sz="1600" dirty="0">
                  <a:latin typeface="楷体" panose="02010609060101010101" pitchFamily="49" charset="-122"/>
                  <a:ea typeface="楷体" panose="02010609060101010101" pitchFamily="49" charset="-122"/>
                </a:rPr>
                <a:t>通过周会、工作日志、一对一沟通等形式监督组员完成进度。</a:t>
              </a:r>
              <a:endParaRPr lang="en-US" altLang="zh-CN" sz="1600" dirty="0">
                <a:latin typeface="楷体" panose="02010609060101010101" pitchFamily="49" charset="-122"/>
                <a:ea typeface="楷体" panose="02010609060101010101" pitchFamily="49" charset="-122"/>
              </a:endParaRPr>
            </a:p>
          </p:txBody>
        </p:sp>
        <p:cxnSp>
          <p:nvCxnSpPr>
            <p:cNvPr id="10" name="直接连接符 9"/>
            <p:cNvCxnSpPr/>
            <p:nvPr/>
          </p:nvCxnSpPr>
          <p:spPr>
            <a:xfrm>
              <a:off x="1032492" y="6476160"/>
              <a:ext cx="6073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矩形 10"/>
          <p:cNvSpPr/>
          <p:nvPr/>
        </p:nvSpPr>
        <p:spPr>
          <a:xfrm>
            <a:off x="2507874" y="2420887"/>
            <a:ext cx="3293078" cy="2227767"/>
          </a:xfrm>
          <a:prstGeom prst="rect">
            <a:avLst/>
          </a:prstGeom>
          <a:noFill/>
          <a:ln w="28575">
            <a:solidFill>
              <a:srgbClr val="0CA6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楷体" panose="02010609060101010101" pitchFamily="49" charset="-122"/>
              <a:ea typeface="楷体" panose="02010609060101010101" pitchFamily="49" charset="-122"/>
            </a:endParaRPr>
          </a:p>
        </p:txBody>
      </p:sp>
      <p:grpSp>
        <p:nvGrpSpPr>
          <p:cNvPr id="13" name="组合 12"/>
          <p:cNvGrpSpPr/>
          <p:nvPr/>
        </p:nvGrpSpPr>
        <p:grpSpPr>
          <a:xfrm flipH="1">
            <a:off x="7170308" y="2605178"/>
            <a:ext cx="3133366" cy="1589887"/>
            <a:chOff x="1032492" y="6003029"/>
            <a:chExt cx="4118827" cy="473131"/>
          </a:xfrm>
        </p:grpSpPr>
        <p:sp>
          <p:nvSpPr>
            <p:cNvPr id="14" name="文本框 24"/>
            <p:cNvSpPr txBox="1"/>
            <p:nvPr/>
          </p:nvSpPr>
          <p:spPr>
            <a:xfrm>
              <a:off x="1044029" y="6003029"/>
              <a:ext cx="3159670" cy="119068"/>
            </a:xfrm>
            <a:prstGeom prst="rect">
              <a:avLst/>
            </a:prstGeom>
            <a:noFill/>
          </p:spPr>
          <p:txBody>
            <a:bodyPr wrap="square" rtlCol="0">
              <a:spAutoFit/>
            </a:bodyPr>
            <a:lstStyle/>
            <a:p>
              <a:pPr algn="r"/>
              <a:r>
                <a:rPr lang="zh-CN" altLang="en-US" sz="2000" b="1" dirty="0">
                  <a:latin typeface="楷体" panose="02010609060101010101" pitchFamily="49" charset="-122"/>
                  <a:ea typeface="楷体" panose="02010609060101010101" pitchFamily="49" charset="-122"/>
                </a:rPr>
                <a:t>协助支持</a:t>
              </a:r>
            </a:p>
          </p:txBody>
        </p:sp>
        <p:sp>
          <p:nvSpPr>
            <p:cNvPr id="15" name="文本框 25"/>
            <p:cNvSpPr txBox="1"/>
            <p:nvPr/>
          </p:nvSpPr>
          <p:spPr>
            <a:xfrm>
              <a:off x="1032493" y="6122097"/>
              <a:ext cx="4118826" cy="340030"/>
            </a:xfrm>
            <a:prstGeom prst="rect">
              <a:avLst/>
            </a:prstGeom>
            <a:noFill/>
          </p:spPr>
          <p:txBody>
            <a:bodyPr wrap="square" rtlCol="0">
              <a:spAutoFit/>
            </a:bodyPr>
            <a:lstStyle/>
            <a:p>
              <a:pPr algn="r">
                <a:lnSpc>
                  <a:spcPct val="150000"/>
                </a:lnSpc>
              </a:pPr>
              <a:r>
                <a:rPr lang="zh-CN" altLang="en-US" sz="1600" dirty="0">
                  <a:latin typeface="楷体" panose="02010609060101010101" pitchFamily="49" charset="-122"/>
                  <a:ea typeface="楷体" panose="02010609060101010101" pitchFamily="49" charset="-122"/>
                </a:rPr>
                <a:t>个人目标不仅仅是他自己的责任，完成情况不理想时</a:t>
              </a:r>
              <a:r>
                <a:rPr lang="en-US" altLang="zh-CN" sz="1600" dirty="0">
                  <a:latin typeface="楷体" panose="02010609060101010101" pitchFamily="49" charset="-122"/>
                  <a:ea typeface="楷体" panose="02010609060101010101" pitchFamily="49" charset="-122"/>
                </a:rPr>
                <a:t>leader</a:t>
              </a:r>
              <a:r>
                <a:rPr lang="zh-CN" altLang="en-US" sz="1600" dirty="0">
                  <a:latin typeface="楷体" panose="02010609060101010101" pitchFamily="49" charset="-122"/>
                  <a:ea typeface="楷体" panose="02010609060101010101" pitchFamily="49" charset="-122"/>
                </a:rPr>
                <a:t>要及时协助支持，不“以考代管”。</a:t>
              </a:r>
              <a:endParaRPr lang="en-US" altLang="zh-CN" sz="1600" dirty="0">
                <a:latin typeface="楷体" panose="02010609060101010101" pitchFamily="49" charset="-122"/>
                <a:ea typeface="楷体" panose="02010609060101010101" pitchFamily="49" charset="-122"/>
              </a:endParaRPr>
            </a:p>
          </p:txBody>
        </p:sp>
        <p:cxnSp>
          <p:nvCxnSpPr>
            <p:cNvPr id="16" name="直接连接符 15"/>
            <p:cNvCxnSpPr/>
            <p:nvPr/>
          </p:nvCxnSpPr>
          <p:spPr>
            <a:xfrm>
              <a:off x="1032492" y="6476160"/>
              <a:ext cx="6073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 name="矩形 16"/>
          <p:cNvSpPr/>
          <p:nvPr/>
        </p:nvSpPr>
        <p:spPr>
          <a:xfrm>
            <a:off x="7123402" y="2420888"/>
            <a:ext cx="3293078" cy="2227767"/>
          </a:xfrm>
          <a:prstGeom prst="rect">
            <a:avLst/>
          </a:prstGeom>
          <a:noFill/>
          <a:ln w="28575">
            <a:solidFill>
              <a:srgbClr val="0CA6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楷体" panose="02010609060101010101" pitchFamily="49" charset="-122"/>
              <a:ea typeface="楷体" panose="02010609060101010101" pitchFamily="49" charset="-122"/>
            </a:endParaRPr>
          </a:p>
        </p:txBody>
      </p:sp>
      <p:sp>
        <p:nvSpPr>
          <p:cNvPr id="18" name="矩形 17"/>
          <p:cNvSpPr/>
          <p:nvPr/>
        </p:nvSpPr>
        <p:spPr>
          <a:xfrm>
            <a:off x="153068" y="1070150"/>
            <a:ext cx="1334420" cy="5311178"/>
          </a:xfrm>
          <a:prstGeom prst="rect">
            <a:avLst/>
          </a:prstGeom>
          <a:solidFill>
            <a:srgbClr val="0CA678"/>
          </a:solidFill>
          <a:ln>
            <a:noFill/>
          </a:ln>
          <a:effectLst>
            <a:outerShdw blurRad="50800" dist="38100" dir="2700000" algn="tl" rotWithShape="0">
              <a:srgbClr val="0CA67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黑体" charset="-122"/>
              <a:ea typeface="华文黑体" charset="-122"/>
            </a:endParaRPr>
          </a:p>
        </p:txBody>
      </p:sp>
      <p:sp>
        <p:nvSpPr>
          <p:cNvPr id="19" name="文本框 2"/>
          <p:cNvSpPr txBox="1"/>
          <p:nvPr/>
        </p:nvSpPr>
        <p:spPr>
          <a:xfrm>
            <a:off x="153068" y="2566099"/>
            <a:ext cx="1334420" cy="2062103"/>
          </a:xfrm>
          <a:prstGeom prst="rect">
            <a:avLst/>
          </a:prstGeom>
          <a:noFill/>
        </p:spPr>
        <p:txBody>
          <a:bodyPr wrap="square" rtlCol="0">
            <a:spAutoFit/>
          </a:bodyPr>
          <a:lstStyle/>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岗位职责说明书</a:t>
            </a:r>
          </a:p>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胜任力模型</a:t>
            </a:r>
          </a:p>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培养体系 </a:t>
            </a:r>
            <a:endParaRPr lang="en-US"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职级体系</a:t>
            </a:r>
            <a:endParaRPr lang="en-US"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绩效</a:t>
            </a:r>
          </a:p>
          <a:p>
            <a:pPr marL="285750" indent="-285750" algn="just">
              <a:buFont typeface="Arial" panose="020B0604020202020204" pitchFamily="34" charset="0"/>
              <a:buChar char="•"/>
            </a:pPr>
            <a:r>
              <a:rPr lang="zh-CN" altLang="zh-CN" sz="1600" kern="100" dirty="0">
                <a:solidFill>
                  <a:schemeClr val="bg1">
                    <a:lumMod val="85000"/>
                  </a:schemeClr>
                </a:solidFill>
                <a:effectLst/>
                <a:latin typeface="等线" panose="02010600030101010101" pitchFamily="2" charset="-122"/>
                <a:ea typeface="等线" panose="02010600030101010101" pitchFamily="2" charset="-122"/>
                <a:cs typeface="Times New Roman" panose="02020603050405020304" pitchFamily="18" charset="0"/>
              </a:rPr>
              <a:t>应用</a:t>
            </a:r>
            <a:endParaRPr lang="zh-CN" altLang="en-US" sz="1600" dirty="0">
              <a:solidFill>
                <a:schemeClr val="bg1">
                  <a:lumMod val="85000"/>
                </a:schemeClr>
              </a:solidFill>
              <a:latin typeface="幼圆" panose="02010509060101010101" pitchFamily="49" charset="-122"/>
              <a:ea typeface="幼圆" panose="02010509060101010101" pitchFamily="49" charset="-122"/>
            </a:endParaRP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5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7" presetClass="entr" presetSubtype="8"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ppt_x</p:attrName>
                                        </p:attrNameLst>
                                      </p:cBhvr>
                                      <p:tavLst>
                                        <p:tav tm="0">
                                          <p:val>
                                            <p:strVal val="#ppt_x-#ppt_w/2"/>
                                          </p:val>
                                        </p:tav>
                                        <p:tav tm="100000">
                                          <p:val>
                                            <p:strVal val="#ppt_x"/>
                                          </p:val>
                                        </p:tav>
                                      </p:tavLst>
                                    </p:anim>
                                    <p:anim calcmode="lin" valueType="num">
                                      <p:cBhvr>
                                        <p:cTn id="14" dur="500" fill="hold"/>
                                        <p:tgtEl>
                                          <p:spTgt spid="11"/>
                                        </p:tgtEl>
                                        <p:attrNameLst>
                                          <p:attrName>ppt_y</p:attrName>
                                        </p:attrNameLst>
                                      </p:cBhvr>
                                      <p:tavLst>
                                        <p:tav tm="0">
                                          <p:val>
                                            <p:strVal val="#ppt_y"/>
                                          </p:val>
                                        </p:tav>
                                        <p:tav tm="100000">
                                          <p:val>
                                            <p:strVal val="#ppt_y"/>
                                          </p:val>
                                        </p:tav>
                                      </p:tavLst>
                                    </p:anim>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strVal val="#ppt_h"/>
                                          </p:val>
                                        </p:tav>
                                        <p:tav tm="100000">
                                          <p:val>
                                            <p:strVal val="#ppt_h"/>
                                          </p:val>
                                        </p:tav>
                                      </p:tavLst>
                                    </p:anim>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par>
                                <p:cTn id="23" presetID="17" presetClass="entr" presetSubtype="2"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ppt_x</p:attrName>
                                        </p:attrNameLst>
                                      </p:cBhvr>
                                      <p:tavLst>
                                        <p:tav tm="0">
                                          <p:val>
                                            <p:strVal val="#ppt_x+#ppt_w/2"/>
                                          </p:val>
                                        </p:tav>
                                        <p:tav tm="100000">
                                          <p:val>
                                            <p:strVal val="#ppt_x"/>
                                          </p:val>
                                        </p:tav>
                                      </p:tavLst>
                                    </p:anim>
                                    <p:anim calcmode="lin" valueType="num">
                                      <p:cBhvr>
                                        <p:cTn id="26" dur="500" fill="hold"/>
                                        <p:tgtEl>
                                          <p:spTgt spid="17"/>
                                        </p:tgtEl>
                                        <p:attrNameLst>
                                          <p:attrName>ppt_y</p:attrName>
                                        </p:attrNameLst>
                                      </p:cBhvr>
                                      <p:tavLst>
                                        <p:tav tm="0">
                                          <p:val>
                                            <p:strVal val="#ppt_y"/>
                                          </p:val>
                                        </p:tav>
                                        <p:tav tm="100000">
                                          <p:val>
                                            <p:strVal val="#ppt_y"/>
                                          </p:val>
                                        </p:tav>
                                      </p:tavLst>
                                    </p:anim>
                                    <p:anim calcmode="lin" valueType="num">
                                      <p:cBhvr>
                                        <p:cTn id="27" dur="500" fill="hold"/>
                                        <p:tgtEl>
                                          <p:spTgt spid="17"/>
                                        </p:tgtEl>
                                        <p:attrNameLst>
                                          <p:attrName>ppt_w</p:attrName>
                                        </p:attrNameLst>
                                      </p:cBhvr>
                                      <p:tavLst>
                                        <p:tav tm="0">
                                          <p:val>
                                            <p:fltVal val="0"/>
                                          </p:val>
                                        </p:tav>
                                        <p:tav tm="100000">
                                          <p:val>
                                            <p:strVal val="#ppt_w"/>
                                          </p:val>
                                        </p:tav>
                                      </p:tavLst>
                                    </p:anim>
                                    <p:anim calcmode="lin" valueType="num">
                                      <p:cBhvr>
                                        <p:cTn id="28" dur="500" fill="hold"/>
                                        <p:tgtEl>
                                          <p:spTgt spid="17"/>
                                        </p:tgtEl>
                                        <p:attrNameLst>
                                          <p:attrName>ppt_h</p:attrName>
                                        </p:attrNameLst>
                                      </p:cBhvr>
                                      <p:tavLst>
                                        <p:tav tm="0">
                                          <p:val>
                                            <p:strVal val="#ppt_h"/>
                                          </p:val>
                                        </p:tav>
                                        <p:tav tm="100000">
                                          <p:val>
                                            <p:strVal val="#ppt_h"/>
                                          </p:val>
                                        </p:tav>
                                      </p:tavLst>
                                    </p:anim>
                                  </p:childTnLst>
                                </p:cTn>
                              </p:par>
                              <p:par>
                                <p:cTn id="29" presetID="42"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anim calcmode="lin" valueType="num">
                                      <p:cBhvr>
                                        <p:cTn id="32" dur="1000" fill="hold"/>
                                        <p:tgtEl>
                                          <p:spTgt spid="13"/>
                                        </p:tgtEl>
                                        <p:attrNameLst>
                                          <p:attrName>ppt_x</p:attrName>
                                        </p:attrNameLst>
                                      </p:cBhvr>
                                      <p:tavLst>
                                        <p:tav tm="0">
                                          <p:val>
                                            <p:strVal val="#ppt_x"/>
                                          </p:val>
                                        </p:tav>
                                        <p:tav tm="100000">
                                          <p:val>
                                            <p:strVal val="#ppt_x"/>
                                          </p:val>
                                        </p:tav>
                                      </p:tavLst>
                                    </p:anim>
                                    <p:anim calcmode="lin" valueType="num">
                                      <p:cBhvr>
                                        <p:cTn id="3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animBg="1"/>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9" name="图片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92544" y="116632"/>
            <a:ext cx="1013088" cy="433951"/>
          </a:xfrm>
          <a:prstGeom prst="rect">
            <a:avLst/>
          </a:prstGeom>
        </p:spPr>
      </p:pic>
      <p:sp>
        <p:nvSpPr>
          <p:cNvPr id="12" name="文本框 21"/>
          <p:cNvSpPr txBox="1"/>
          <p:nvPr/>
        </p:nvSpPr>
        <p:spPr>
          <a:xfrm>
            <a:off x="191343" y="286552"/>
            <a:ext cx="9089827" cy="584775"/>
          </a:xfrm>
          <a:prstGeom prst="rect">
            <a:avLst/>
          </a:prstGeom>
          <a:noFill/>
        </p:spPr>
        <p:txBody>
          <a:bodyPr wrap="square" rtlCol="0">
            <a:spAutoFit/>
          </a:bodyPr>
          <a:lstStyle/>
          <a:p>
            <a:pPr algn="ctr"/>
            <a:r>
              <a:rPr lang="zh-CN" altLang="en-US" sz="3200" spc="300" dirty="0">
                <a:solidFill>
                  <a:schemeClr val="tx2"/>
                </a:solidFill>
                <a:latin typeface="思源黑体 CN Medium" panose="020B0600000000000000" pitchFamily="34" charset="-122"/>
                <a:ea typeface="思源黑体 CN Medium" panose="020B0600000000000000" pitchFamily="34" charset="-122"/>
                <a:cs typeface="Lato Black" charset="0"/>
              </a:rPr>
              <a:t>绩效目标管理</a:t>
            </a:r>
            <a:r>
              <a:rPr lang="en-US" altLang="zh-CN" sz="3200" spc="300" dirty="0">
                <a:solidFill>
                  <a:schemeClr val="tx2"/>
                </a:solidFill>
                <a:latin typeface="思源黑体 CN Medium" panose="020B0600000000000000" pitchFamily="34" charset="-122"/>
                <a:ea typeface="思源黑体 CN Medium" panose="020B0600000000000000" pitchFamily="34" charset="-122"/>
                <a:cs typeface="Lato Black" charset="0"/>
              </a:rPr>
              <a:t>——</a:t>
            </a:r>
            <a:r>
              <a:rPr lang="zh-CN" altLang="en-US" sz="3200" spc="300" dirty="0">
                <a:solidFill>
                  <a:schemeClr val="tx2"/>
                </a:solidFill>
                <a:latin typeface="思源黑体 CN Medium" panose="020B0600000000000000" pitchFamily="34" charset="-122"/>
                <a:ea typeface="思源黑体 CN Medium" panose="020B0600000000000000" pitchFamily="34" charset="-122"/>
                <a:cs typeface="Lato Black" charset="0"/>
              </a:rPr>
              <a:t>当下的转变之目标评估</a:t>
            </a:r>
          </a:p>
        </p:txBody>
      </p:sp>
      <p:sp>
        <p:nvSpPr>
          <p:cNvPr id="28" name="MH_Text_1"/>
          <p:cNvSpPr/>
          <p:nvPr>
            <p:custDataLst>
              <p:tags r:id="rId1"/>
            </p:custDataLst>
          </p:nvPr>
        </p:nvSpPr>
        <p:spPr bwMode="auto">
          <a:xfrm>
            <a:off x="2279576" y="1700808"/>
            <a:ext cx="9433048" cy="4320480"/>
          </a:xfrm>
          <a:prstGeom prst="rect">
            <a:avLst/>
          </a:prstGeom>
          <a:solidFill>
            <a:srgbClr val="0CA678"/>
          </a:solidFill>
        </p:spPr>
        <p:txBody>
          <a:bodyPr wrap="square" lIns="180000" tIns="46800" rIns="36000" rtlCol="0" anchor="ctr" anchorCtr="0">
            <a:noAutofit/>
          </a:bodyPr>
          <a:lstStyle/>
          <a:p>
            <a:pPr>
              <a:lnSpc>
                <a:spcPct val="150000"/>
              </a:lnSpc>
              <a:spcBef>
                <a:spcPts val="600"/>
              </a:spcBef>
              <a:buClr>
                <a:schemeClr val="bg1"/>
              </a:buClr>
              <a:buSzPct val="80000"/>
            </a:pPr>
            <a:r>
              <a:rPr lang="en-US" altLang="zh-CN" sz="2400" b="1" dirty="0">
                <a:solidFill>
                  <a:srgbClr val="FFFFFF"/>
                </a:solidFill>
                <a:latin typeface="楷体" panose="02010609060101010101" pitchFamily="49" charset="-122"/>
                <a:ea typeface="楷体" panose="02010609060101010101" pitchFamily="49" charset="-122"/>
              </a:rPr>
              <a:t>1.</a:t>
            </a:r>
            <a:r>
              <a:rPr lang="zh-CN" altLang="en-US" sz="2400" b="1" dirty="0">
                <a:solidFill>
                  <a:srgbClr val="FFFFFF"/>
                </a:solidFill>
                <a:latin typeface="楷体" panose="02010609060101010101" pitchFamily="49" charset="-122"/>
                <a:ea typeface="楷体" panose="02010609060101010101" pitchFamily="49" charset="-122"/>
              </a:rPr>
              <a:t>完成情况与目标项一一对应</a:t>
            </a:r>
            <a:endParaRPr lang="en-US" altLang="zh-CN" sz="2400" b="1" dirty="0">
              <a:solidFill>
                <a:srgbClr val="FFFFFF"/>
              </a:solidFill>
              <a:latin typeface="楷体" panose="02010609060101010101" pitchFamily="49" charset="-122"/>
              <a:ea typeface="楷体" panose="02010609060101010101" pitchFamily="49" charset="-122"/>
            </a:endParaRPr>
          </a:p>
          <a:p>
            <a:pPr>
              <a:lnSpc>
                <a:spcPct val="150000"/>
              </a:lnSpc>
              <a:spcBef>
                <a:spcPts val="600"/>
              </a:spcBef>
              <a:buClr>
                <a:schemeClr val="bg1"/>
              </a:buClr>
              <a:buSzPct val="80000"/>
            </a:pPr>
            <a:r>
              <a:rPr lang="zh-CN" altLang="en-US" sz="2000" dirty="0">
                <a:solidFill>
                  <a:srgbClr val="FFFFFF"/>
                </a:solidFill>
                <a:latin typeface="楷体" panose="02010609060101010101" pitchFamily="49" charset="-122"/>
                <a:ea typeface="楷体" panose="02010609060101010101" pitchFamily="49" charset="-122"/>
              </a:rPr>
              <a:t>目标写的每一项内容，要在完成情况这里一一说明，不能写得很泛</a:t>
            </a:r>
            <a:endParaRPr lang="en-US" altLang="zh-CN" sz="2000" dirty="0">
              <a:solidFill>
                <a:srgbClr val="FFFFFF"/>
              </a:solidFill>
              <a:latin typeface="楷体" panose="02010609060101010101" pitchFamily="49" charset="-122"/>
              <a:ea typeface="楷体" panose="02010609060101010101" pitchFamily="49" charset="-122"/>
            </a:endParaRPr>
          </a:p>
          <a:p>
            <a:pPr>
              <a:lnSpc>
                <a:spcPct val="150000"/>
              </a:lnSpc>
              <a:spcBef>
                <a:spcPts val="600"/>
              </a:spcBef>
              <a:buClr>
                <a:schemeClr val="bg1"/>
              </a:buClr>
              <a:buSzPct val="80000"/>
            </a:pPr>
            <a:r>
              <a:rPr lang="en-US" altLang="zh-CN" sz="2400" b="1" dirty="0">
                <a:solidFill>
                  <a:srgbClr val="FFFFFF"/>
                </a:solidFill>
                <a:latin typeface="楷体" panose="02010609060101010101" pitchFamily="49" charset="-122"/>
                <a:ea typeface="楷体" panose="02010609060101010101" pitchFamily="49" charset="-122"/>
              </a:rPr>
              <a:t>2.</a:t>
            </a:r>
            <a:r>
              <a:rPr lang="zh-CN" altLang="en-US" sz="2400" b="1" dirty="0">
                <a:solidFill>
                  <a:srgbClr val="FFFFFF"/>
                </a:solidFill>
                <a:latin typeface="楷体" panose="02010609060101010101" pitchFamily="49" charset="-122"/>
                <a:ea typeface="楷体" panose="02010609060101010101" pitchFamily="49" charset="-122"/>
              </a:rPr>
              <a:t>加分项和减分项</a:t>
            </a:r>
            <a:endParaRPr lang="en-US" altLang="zh-CN" sz="2400" b="1" dirty="0">
              <a:solidFill>
                <a:srgbClr val="FFFFFF"/>
              </a:solidFill>
              <a:latin typeface="楷体" panose="02010609060101010101" pitchFamily="49" charset="-122"/>
              <a:ea typeface="楷体" panose="02010609060101010101" pitchFamily="49" charset="-122"/>
            </a:endParaRPr>
          </a:p>
          <a:p>
            <a:pPr>
              <a:lnSpc>
                <a:spcPct val="150000"/>
              </a:lnSpc>
              <a:spcBef>
                <a:spcPts val="600"/>
              </a:spcBef>
              <a:buClr>
                <a:schemeClr val="bg1"/>
              </a:buClr>
              <a:buSzPct val="80000"/>
            </a:pPr>
            <a:r>
              <a:rPr lang="zh-CN" altLang="en-US" sz="2000" dirty="0">
                <a:solidFill>
                  <a:srgbClr val="FFFFFF"/>
                </a:solidFill>
                <a:latin typeface="楷体" panose="02010609060101010101" pitchFamily="49" charset="-122"/>
                <a:ea typeface="楷体" panose="02010609060101010101" pitchFamily="49" charset="-122"/>
              </a:rPr>
              <a:t>部门业绩小结可以把自己做了的，但没有写进目标里的事情都写上，可作为加分项；也设置减分项</a:t>
            </a:r>
            <a:endParaRPr lang="en-US" altLang="zh-CN" sz="2000" dirty="0">
              <a:solidFill>
                <a:srgbClr val="FFFFFF"/>
              </a:solidFill>
              <a:latin typeface="楷体" panose="02010609060101010101" pitchFamily="49" charset="-122"/>
              <a:ea typeface="楷体" panose="02010609060101010101" pitchFamily="49" charset="-122"/>
            </a:endParaRPr>
          </a:p>
          <a:p>
            <a:pPr>
              <a:lnSpc>
                <a:spcPct val="150000"/>
              </a:lnSpc>
              <a:spcBef>
                <a:spcPts val="600"/>
              </a:spcBef>
              <a:buClr>
                <a:schemeClr val="bg1"/>
              </a:buClr>
              <a:buSzPct val="80000"/>
            </a:pPr>
            <a:r>
              <a:rPr lang="en-US" altLang="zh-CN" sz="2400" b="1" dirty="0">
                <a:solidFill>
                  <a:srgbClr val="FFFFFF"/>
                </a:solidFill>
                <a:latin typeface="楷体" panose="02010609060101010101" pitchFamily="49" charset="-122"/>
                <a:ea typeface="楷体" panose="02010609060101010101" pitchFamily="49" charset="-122"/>
              </a:rPr>
              <a:t>3.</a:t>
            </a:r>
            <a:r>
              <a:rPr lang="zh-CN" altLang="en-US" sz="2400" b="1" dirty="0">
                <a:solidFill>
                  <a:srgbClr val="FFFFFF"/>
                </a:solidFill>
                <a:latin typeface="楷体" panose="02010609060101010101" pitchFamily="49" charset="-122"/>
                <a:ea typeface="楷体" panose="02010609060101010101" pitchFamily="49" charset="-122"/>
              </a:rPr>
              <a:t>奖惩制度</a:t>
            </a:r>
            <a:endParaRPr lang="en-US" altLang="zh-CN" sz="2400" b="1" dirty="0">
              <a:solidFill>
                <a:srgbClr val="FFFFFF"/>
              </a:solidFill>
              <a:latin typeface="楷体" panose="02010609060101010101" pitchFamily="49" charset="-122"/>
              <a:ea typeface="楷体" panose="02010609060101010101" pitchFamily="49" charset="-122"/>
            </a:endParaRPr>
          </a:p>
          <a:p>
            <a:pPr>
              <a:lnSpc>
                <a:spcPct val="150000"/>
              </a:lnSpc>
              <a:spcBef>
                <a:spcPts val="600"/>
              </a:spcBef>
              <a:buClr>
                <a:schemeClr val="bg1"/>
              </a:buClr>
              <a:buSzPct val="80000"/>
            </a:pPr>
            <a:r>
              <a:rPr lang="zh-CN" altLang="en-US" sz="2000" dirty="0">
                <a:solidFill>
                  <a:srgbClr val="FFFFFF"/>
                </a:solidFill>
                <a:latin typeface="楷体" panose="02010609060101010101" pitchFamily="49" charset="-122"/>
                <a:ea typeface="楷体" panose="02010609060101010101" pitchFamily="49" charset="-122"/>
              </a:rPr>
              <a:t>自评→直接上级评估→总监审核，让大家的标准趋同，并直接影响绩效，及时激励，末位淘汰</a:t>
            </a:r>
          </a:p>
        </p:txBody>
      </p:sp>
      <p:sp>
        <p:nvSpPr>
          <p:cNvPr id="5" name="矩形 4"/>
          <p:cNvSpPr/>
          <p:nvPr/>
        </p:nvSpPr>
        <p:spPr>
          <a:xfrm>
            <a:off x="153068" y="1070150"/>
            <a:ext cx="1334420" cy="5311178"/>
          </a:xfrm>
          <a:prstGeom prst="rect">
            <a:avLst/>
          </a:prstGeom>
          <a:solidFill>
            <a:srgbClr val="0CA678"/>
          </a:solidFill>
          <a:ln>
            <a:noFill/>
          </a:ln>
          <a:effectLst>
            <a:outerShdw blurRad="50800" dist="38100" dir="2700000" algn="tl" rotWithShape="0">
              <a:srgbClr val="0CA67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黑体" charset="-122"/>
              <a:ea typeface="华文黑体" charset="-122"/>
            </a:endParaRPr>
          </a:p>
        </p:txBody>
      </p:sp>
      <p:sp>
        <p:nvSpPr>
          <p:cNvPr id="6" name="文本框 2"/>
          <p:cNvSpPr txBox="1"/>
          <p:nvPr/>
        </p:nvSpPr>
        <p:spPr>
          <a:xfrm>
            <a:off x="153068" y="2566099"/>
            <a:ext cx="1334420" cy="2062103"/>
          </a:xfrm>
          <a:prstGeom prst="rect">
            <a:avLst/>
          </a:prstGeom>
          <a:noFill/>
        </p:spPr>
        <p:txBody>
          <a:bodyPr wrap="square" rtlCol="0">
            <a:spAutoFit/>
          </a:bodyPr>
          <a:lstStyle/>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岗位职责说明书</a:t>
            </a:r>
          </a:p>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胜任力模型</a:t>
            </a:r>
          </a:p>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培养体系 </a:t>
            </a:r>
            <a:endParaRPr lang="en-US"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职级体系</a:t>
            </a:r>
            <a:endParaRPr lang="en-US"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绩效</a:t>
            </a:r>
          </a:p>
          <a:p>
            <a:pPr marL="285750" indent="-285750" algn="just">
              <a:buFont typeface="Arial" panose="020B0604020202020204" pitchFamily="34" charset="0"/>
              <a:buChar char="•"/>
            </a:pPr>
            <a:r>
              <a:rPr lang="zh-CN" altLang="zh-CN" sz="1600" kern="100" dirty="0">
                <a:solidFill>
                  <a:schemeClr val="bg1">
                    <a:lumMod val="85000"/>
                  </a:schemeClr>
                </a:solidFill>
                <a:effectLst/>
                <a:latin typeface="等线" panose="02010600030101010101" pitchFamily="2" charset="-122"/>
                <a:ea typeface="等线" panose="02010600030101010101" pitchFamily="2" charset="-122"/>
                <a:cs typeface="Times New Roman" panose="02020603050405020304" pitchFamily="18" charset="0"/>
              </a:rPr>
              <a:t>应用</a:t>
            </a:r>
            <a:endParaRPr lang="zh-CN" altLang="en-US" sz="1600" dirty="0">
              <a:solidFill>
                <a:schemeClr val="bg1">
                  <a:lumMod val="85000"/>
                </a:schemeClr>
              </a:solidFill>
              <a:latin typeface="幼圆" panose="02010509060101010101" pitchFamily="49" charset="-122"/>
              <a:ea typeface="幼圆" panose="02010509060101010101" pitchFamily="49" charset="-122"/>
            </a:endParaRP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500" fill="hold"/>
                                        <p:tgtEl>
                                          <p:spTgt spid="12"/>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8"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92544" y="116632"/>
            <a:ext cx="1013088" cy="433951"/>
          </a:xfrm>
          <a:prstGeom prst="rect">
            <a:avLst/>
          </a:prstGeom>
        </p:spPr>
      </p:pic>
      <p:sp>
        <p:nvSpPr>
          <p:cNvPr id="5" name="矩形 4"/>
          <p:cNvSpPr/>
          <p:nvPr/>
        </p:nvSpPr>
        <p:spPr>
          <a:xfrm>
            <a:off x="153068" y="1070150"/>
            <a:ext cx="1334420" cy="5311178"/>
          </a:xfrm>
          <a:prstGeom prst="rect">
            <a:avLst/>
          </a:prstGeom>
          <a:solidFill>
            <a:srgbClr val="0CA678"/>
          </a:solidFill>
          <a:ln>
            <a:noFill/>
          </a:ln>
          <a:effectLst>
            <a:outerShdw blurRad="50800" dist="38100" dir="2700000" algn="tl" rotWithShape="0">
              <a:srgbClr val="0CA67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黑体" charset="-122"/>
              <a:ea typeface="华文黑体" charset="-122"/>
            </a:endParaRPr>
          </a:p>
        </p:txBody>
      </p:sp>
      <p:sp>
        <p:nvSpPr>
          <p:cNvPr id="6" name="文本框 2"/>
          <p:cNvSpPr txBox="1"/>
          <p:nvPr/>
        </p:nvSpPr>
        <p:spPr>
          <a:xfrm>
            <a:off x="153068" y="2566099"/>
            <a:ext cx="1334420" cy="2062103"/>
          </a:xfrm>
          <a:prstGeom prst="rect">
            <a:avLst/>
          </a:prstGeom>
          <a:noFill/>
        </p:spPr>
        <p:txBody>
          <a:bodyPr wrap="square" rtlCol="0">
            <a:spAutoFit/>
          </a:bodyPr>
          <a:lstStyle/>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岗位职责说明书</a:t>
            </a:r>
          </a:p>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胜任力模型</a:t>
            </a:r>
          </a:p>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培养体系 </a:t>
            </a:r>
            <a:endParaRPr lang="en-US"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职级体系</a:t>
            </a:r>
            <a:endParaRPr lang="en-US"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绩效</a:t>
            </a:r>
          </a:p>
          <a:p>
            <a:pPr marL="285750" indent="-285750" algn="just">
              <a:buFont typeface="Arial" panose="020B0604020202020204" pitchFamily="34" charset="0"/>
              <a:buChar char="•"/>
            </a:pPr>
            <a:r>
              <a:rPr lang="zh-CN" altLang="zh-CN" sz="1600" kern="100" dirty="0">
                <a:solidFill>
                  <a:schemeClr val="bg1">
                    <a:lumMod val="85000"/>
                  </a:schemeClr>
                </a:solidFill>
                <a:effectLst/>
                <a:latin typeface="等线" panose="02010600030101010101" pitchFamily="2" charset="-122"/>
                <a:ea typeface="等线" panose="02010600030101010101" pitchFamily="2" charset="-122"/>
                <a:cs typeface="Times New Roman" panose="02020603050405020304" pitchFamily="18" charset="0"/>
              </a:rPr>
              <a:t>应用</a:t>
            </a:r>
            <a:endParaRPr lang="zh-CN" altLang="en-US" sz="1600" dirty="0">
              <a:solidFill>
                <a:schemeClr val="bg1">
                  <a:lumMod val="85000"/>
                </a:schemeClr>
              </a:solidFill>
              <a:latin typeface="幼圆" panose="02010509060101010101" pitchFamily="49" charset="-122"/>
              <a:ea typeface="幼圆" panose="02010509060101010101" pitchFamily="49" charset="-122"/>
            </a:endParaRPr>
          </a:p>
        </p:txBody>
      </p:sp>
      <p:sp>
        <p:nvSpPr>
          <p:cNvPr id="2" name="文本框 1"/>
          <p:cNvSpPr txBox="1"/>
          <p:nvPr/>
        </p:nvSpPr>
        <p:spPr>
          <a:xfrm>
            <a:off x="2580640" y="1950085"/>
            <a:ext cx="8733790" cy="2368550"/>
          </a:xfrm>
          <a:prstGeom prst="rect">
            <a:avLst/>
          </a:prstGeom>
          <a:noFill/>
        </p:spPr>
        <p:txBody>
          <a:bodyPr wrap="square" rtlCol="0">
            <a:spAutoFit/>
          </a:bodyPr>
          <a:lstStyle/>
          <a:p>
            <a:pPr algn="l"/>
            <a:r>
              <a:rPr lang="zh-CN" altLang="en-US" sz="3200" dirty="0" smtClean="0">
                <a:latin typeface="幼圆" panose="02010509060101010101" pitchFamily="49" charset="-122"/>
                <a:ea typeface="幼圆" panose="02010509060101010101" pitchFamily="49" charset="-122"/>
              </a:rPr>
              <a:t>分享讨论：</a:t>
            </a:r>
          </a:p>
          <a:p>
            <a:pPr algn="l"/>
            <a:endParaRPr lang="zh-CN" altLang="en-US" sz="3200" dirty="0" smtClean="0">
              <a:latin typeface="幼圆" panose="02010509060101010101" pitchFamily="49" charset="-122"/>
              <a:ea typeface="幼圆" panose="02010509060101010101" pitchFamily="49" charset="-122"/>
            </a:endParaRPr>
          </a:p>
          <a:p>
            <a:pPr algn="l"/>
            <a:r>
              <a:rPr lang="zh-CN" altLang="en-US" sz="2800" dirty="0" smtClean="0">
                <a:latin typeface="幼圆" panose="02010509060101010101" pitchFamily="49" charset="-122"/>
                <a:ea typeface="幼圆" panose="02010509060101010101" pitchFamily="49" charset="-122"/>
              </a:rPr>
              <a:t>现在你或者你的团队是怎么进行绩效目标的制定，以及是如何评估的。有没有出现过组员和leader battle目标合理性的情况，最后解决方案是什么？</a:t>
            </a:r>
          </a:p>
        </p:txBody>
      </p:sp>
    </p:spTree>
  </p:cSld>
  <p:clrMapOvr>
    <a:masterClrMapping/>
  </p:clrMapOvr>
  <p:transition spd="slow" advTm="0">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952500" y="0"/>
            <a:ext cx="10287000" cy="6858000"/>
          </a:xfrm>
          <a:prstGeom prst="rect">
            <a:avLst/>
          </a:prstGeom>
        </p:spPr>
      </p:pic>
      <p:pic>
        <p:nvPicPr>
          <p:cNvPr id="4" name="图片 3" descr="C:\Users\meng\Desktop\500811203.jpg500811203"/>
          <p:cNvPicPr>
            <a:picLocks noChangeAspect="1"/>
          </p:cNvPicPr>
          <p:nvPr/>
        </p:nvPicPr>
        <p:blipFill>
          <a:blip r:embed="rId4"/>
          <a:srcRect/>
          <a:stretch>
            <a:fillRect/>
          </a:stretch>
        </p:blipFill>
        <p:spPr>
          <a:xfrm>
            <a:off x="-10160" y="-635"/>
            <a:ext cx="12214225" cy="6858635"/>
          </a:xfrm>
          <a:prstGeom prst="rect">
            <a:avLst/>
          </a:prstGeom>
        </p:spPr>
      </p:pic>
      <p:sp>
        <p:nvSpPr>
          <p:cNvPr id="5" name="矩形 4"/>
          <p:cNvSpPr/>
          <p:nvPr/>
        </p:nvSpPr>
        <p:spPr>
          <a:xfrm>
            <a:off x="153068" y="1070150"/>
            <a:ext cx="1549400" cy="4717701"/>
          </a:xfrm>
          <a:prstGeom prst="rect">
            <a:avLst/>
          </a:prstGeom>
          <a:solidFill>
            <a:srgbClr val="0CA678"/>
          </a:solidFill>
          <a:ln>
            <a:noFill/>
          </a:ln>
          <a:effectLst>
            <a:outerShdw blurRad="50800" dist="38100" dir="2700000" algn="tl" rotWithShape="0">
              <a:srgbClr val="0CA67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黑体" charset="-122"/>
              <a:ea typeface="华文黑体" charset="-122"/>
            </a:endParaRPr>
          </a:p>
        </p:txBody>
      </p:sp>
      <p:sp>
        <p:nvSpPr>
          <p:cNvPr id="6" name="矩形 5"/>
          <p:cNvSpPr/>
          <p:nvPr/>
        </p:nvSpPr>
        <p:spPr>
          <a:xfrm>
            <a:off x="1694935" y="1057153"/>
            <a:ext cx="3460750" cy="4715934"/>
          </a:xfrm>
          <a:prstGeom prst="rect">
            <a:avLst/>
          </a:prstGeom>
          <a:solidFill>
            <a:schemeClr val="bg1"/>
          </a:solidFill>
          <a:ln>
            <a:noFill/>
          </a:ln>
          <a:effectLst>
            <a:outerShdw blurRad="50800" dist="38100" dir="2700000" algn="tl" rotWithShape="0">
              <a:srgbClr val="0CA67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黑体" charset="-122"/>
              <a:ea typeface="华文黑体" charset="-122"/>
            </a:endParaRPr>
          </a:p>
        </p:txBody>
      </p:sp>
      <p:sp>
        <p:nvSpPr>
          <p:cNvPr id="8" name="文本框 7"/>
          <p:cNvSpPr txBox="1"/>
          <p:nvPr/>
        </p:nvSpPr>
        <p:spPr>
          <a:xfrm>
            <a:off x="1661767" y="2564904"/>
            <a:ext cx="3460750" cy="584775"/>
          </a:xfrm>
          <a:prstGeom prst="rect">
            <a:avLst/>
          </a:prstGeom>
          <a:noFill/>
        </p:spPr>
        <p:txBody>
          <a:bodyPr wrap="square" rtlCol="0">
            <a:spAutoFit/>
          </a:bodyPr>
          <a:lstStyle/>
          <a:p>
            <a:pPr algn="ctr"/>
            <a:r>
              <a:rPr lang="zh-CN" altLang="zh-CN" sz="3200" dirty="0"/>
              <a:t>应用</a:t>
            </a:r>
            <a:endParaRPr lang="zh-CN" altLang="en-US" sz="3200" dirty="0"/>
          </a:p>
        </p:txBody>
      </p:sp>
      <p:sp>
        <p:nvSpPr>
          <p:cNvPr id="9" name="文本框 8"/>
          <p:cNvSpPr txBox="1"/>
          <p:nvPr/>
        </p:nvSpPr>
        <p:spPr>
          <a:xfrm>
            <a:off x="952500" y="1743199"/>
            <a:ext cx="2439642" cy="461665"/>
          </a:xfrm>
          <a:prstGeom prst="rect">
            <a:avLst/>
          </a:prstGeom>
          <a:noFill/>
        </p:spPr>
        <p:txBody>
          <a:bodyPr wrap="square" rtlCol="0">
            <a:spAutoFit/>
          </a:bodyPr>
          <a:lstStyle/>
          <a:p>
            <a:r>
              <a:rPr lang="en-US" altLang="zh-CN" sz="2400" dirty="0">
                <a:solidFill>
                  <a:schemeClr val="bg1"/>
                </a:solidFill>
                <a:latin typeface="华文黑体" charset="-122"/>
                <a:ea typeface="华文黑体" charset="-122"/>
              </a:rPr>
              <a:t>PART </a:t>
            </a:r>
            <a:r>
              <a:rPr lang="en-US" altLang="zh-CN" sz="2400" dirty="0">
                <a:solidFill>
                  <a:srgbClr val="0CA678"/>
                </a:solidFill>
                <a:latin typeface="华文黑体" charset="-122"/>
                <a:ea typeface="华文黑体" charset="-122"/>
              </a:rPr>
              <a:t>SIX</a:t>
            </a:r>
            <a:endParaRPr lang="zh-CN" altLang="en-US" sz="2400" dirty="0">
              <a:solidFill>
                <a:srgbClr val="0CA678"/>
              </a:solidFill>
              <a:latin typeface="华文黑体" charset="-122"/>
              <a:ea typeface="华文黑体" charset="-122"/>
            </a:endParaRPr>
          </a:p>
        </p:txBody>
      </p:sp>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92544" y="116632"/>
            <a:ext cx="1013088" cy="433951"/>
          </a:xfrm>
          <a:prstGeom prst="rect">
            <a:avLst/>
          </a:prstGeom>
        </p:spPr>
      </p:pic>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42"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íŝļíḍe"/>
          <p:cNvGrpSpPr/>
          <p:nvPr/>
        </p:nvGrpSpPr>
        <p:grpSpPr>
          <a:xfrm>
            <a:off x="4160798" y="1772816"/>
            <a:ext cx="3679865" cy="1049868"/>
            <a:chOff x="4160798" y="1396709"/>
            <a:chExt cx="3679865" cy="1049868"/>
          </a:xfrm>
        </p:grpSpPr>
        <p:sp>
          <p:nvSpPr>
            <p:cNvPr id="17" name="íṡļïḍê"/>
            <p:cNvSpPr/>
            <p:nvPr/>
          </p:nvSpPr>
          <p:spPr bwMode="auto">
            <a:xfrm>
              <a:off x="4351338" y="1778075"/>
              <a:ext cx="3489325" cy="66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endParaRPr lang="en-US" altLang="zh-CN" sz="1100" dirty="0"/>
            </a:p>
          </p:txBody>
        </p:sp>
        <p:sp>
          <p:nvSpPr>
            <p:cNvPr id="18" name="ïşḷídè"/>
            <p:cNvSpPr txBox="1"/>
            <p:nvPr/>
          </p:nvSpPr>
          <p:spPr bwMode="auto">
            <a:xfrm>
              <a:off x="4160798" y="1396709"/>
              <a:ext cx="3489325" cy="541692"/>
            </a:xfrm>
            <a:prstGeom prst="rect">
              <a:avLst/>
            </a:prstGeom>
            <a:noFill/>
            <a:ln>
              <a:noFill/>
            </a:ln>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sz="3200" b="1" u="sng" dirty="0"/>
                <a:t>胜任力</a:t>
              </a:r>
              <a:endParaRPr lang="en-US" altLang="zh-CN" sz="3200" b="1" u="sng" dirty="0"/>
            </a:p>
          </p:txBody>
        </p:sp>
      </p:grpSp>
      <p:sp>
        <p:nvSpPr>
          <p:cNvPr id="16" name="iŝḻîḓè"/>
          <p:cNvSpPr txBox="1"/>
          <p:nvPr/>
        </p:nvSpPr>
        <p:spPr bwMode="auto">
          <a:xfrm>
            <a:off x="8029575" y="4302760"/>
            <a:ext cx="3489325" cy="541655"/>
          </a:xfrm>
          <a:prstGeom prst="rect">
            <a:avLst/>
          </a:prstGeom>
          <a:noFill/>
          <a:ln>
            <a:noFill/>
          </a:ln>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3200" b="1" u="sng" dirty="0"/>
              <a:t>职级</a:t>
            </a:r>
            <a:endParaRPr lang="en-US" altLang="zh-CN" sz="3200" b="1" u="sng" dirty="0"/>
          </a:p>
        </p:txBody>
      </p:sp>
      <p:sp>
        <p:nvSpPr>
          <p:cNvPr id="14" name="ïṩḷíḓê"/>
          <p:cNvSpPr txBox="1"/>
          <p:nvPr/>
        </p:nvSpPr>
        <p:spPr bwMode="auto">
          <a:xfrm>
            <a:off x="673100" y="4302760"/>
            <a:ext cx="3489325" cy="541655"/>
          </a:xfrm>
          <a:prstGeom prst="rect">
            <a:avLst/>
          </a:prstGeom>
          <a:noFill/>
          <a:ln>
            <a:noFill/>
          </a:ln>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pPr>
            <a:r>
              <a:rPr lang="zh-CN" altLang="en-US" sz="3200" b="1" u="sng" dirty="0"/>
              <a:t>绩效</a:t>
            </a:r>
            <a:endParaRPr lang="en-US" altLang="zh-CN" sz="3200" b="1" u="sng" dirty="0"/>
          </a:p>
        </p:txBody>
      </p:sp>
      <p:grpSp>
        <p:nvGrpSpPr>
          <p:cNvPr id="28" name="组合 27"/>
          <p:cNvGrpSpPr/>
          <p:nvPr/>
        </p:nvGrpSpPr>
        <p:grpSpPr>
          <a:xfrm>
            <a:off x="4295800" y="2420888"/>
            <a:ext cx="3219322" cy="2994076"/>
            <a:chOff x="4810253" y="3027212"/>
            <a:chExt cx="2571494" cy="2551227"/>
          </a:xfrm>
        </p:grpSpPr>
        <p:grpSp>
          <p:nvGrpSpPr>
            <p:cNvPr id="25" name="组合 24"/>
            <p:cNvGrpSpPr/>
            <p:nvPr/>
          </p:nvGrpSpPr>
          <p:grpSpPr>
            <a:xfrm>
              <a:off x="4810253" y="3027212"/>
              <a:ext cx="2571494" cy="2551227"/>
              <a:chOff x="4810253" y="2979255"/>
              <a:chExt cx="2571494" cy="2551227"/>
            </a:xfrm>
          </p:grpSpPr>
          <p:sp>
            <p:nvSpPr>
              <p:cNvPr id="4" name="íṩlïḋe"/>
              <p:cNvSpPr/>
              <p:nvPr/>
            </p:nvSpPr>
            <p:spPr>
              <a:xfrm>
                <a:off x="5460069" y="4702872"/>
                <a:ext cx="1685304" cy="827610"/>
              </a:xfrm>
              <a:custGeom>
                <a:avLst/>
                <a:gdLst/>
                <a:ahLst/>
                <a:cxnLst>
                  <a:cxn ang="0">
                    <a:pos x="wd2" y="hd2"/>
                  </a:cxn>
                  <a:cxn ang="5400000">
                    <a:pos x="wd2" y="hd2"/>
                  </a:cxn>
                  <a:cxn ang="10800000">
                    <a:pos x="wd2" y="hd2"/>
                  </a:cxn>
                  <a:cxn ang="16200000">
                    <a:pos x="wd2" y="hd2"/>
                  </a:cxn>
                </a:cxnLst>
                <a:rect l="0" t="0" r="r" b="b"/>
                <a:pathLst>
                  <a:path w="21600" h="21600" extrusionOk="0">
                    <a:moveTo>
                      <a:pt x="17950" y="0"/>
                    </a:moveTo>
                    <a:cubicBezTo>
                      <a:pt x="16358" y="8270"/>
                      <a:pt x="12511" y="13614"/>
                      <a:pt x="8151" y="13614"/>
                    </a:cubicBezTo>
                    <a:cubicBezTo>
                      <a:pt x="6842" y="13614"/>
                      <a:pt x="5553" y="13116"/>
                      <a:pt x="4321" y="12134"/>
                    </a:cubicBezTo>
                    <a:lnTo>
                      <a:pt x="4685" y="10242"/>
                    </a:lnTo>
                    <a:lnTo>
                      <a:pt x="0" y="12967"/>
                    </a:lnTo>
                    <a:lnTo>
                      <a:pt x="2527" y="21453"/>
                    </a:lnTo>
                    <a:lnTo>
                      <a:pt x="2889" y="19569"/>
                    </a:lnTo>
                    <a:cubicBezTo>
                      <a:pt x="4579" y="20916"/>
                      <a:pt x="6349" y="21600"/>
                      <a:pt x="8151" y="21600"/>
                    </a:cubicBezTo>
                    <a:cubicBezTo>
                      <a:pt x="11022" y="21600"/>
                      <a:pt x="13805" y="19874"/>
                      <a:pt x="16199" y="16609"/>
                    </a:cubicBezTo>
                    <a:cubicBezTo>
                      <a:pt x="18651" y="13265"/>
                      <a:pt x="20519" y="8530"/>
                      <a:pt x="21600" y="2916"/>
                    </a:cubicBezTo>
                    <a:cubicBezTo>
                      <a:pt x="21600" y="2916"/>
                      <a:pt x="17950" y="0"/>
                      <a:pt x="17950" y="0"/>
                    </a:cubicBezTo>
                    <a:close/>
                  </a:path>
                </a:pathLst>
              </a:custGeom>
              <a:solidFill>
                <a:schemeClr val="bg1">
                  <a:lumMod val="95000"/>
                </a:schemeClr>
              </a:solidFill>
              <a:ln w="12700" cap="flat">
                <a:noFill/>
                <a:miter lim="400000"/>
              </a:ln>
              <a:effectLst/>
            </p:spPr>
            <p:txBody>
              <a:bodyPr wrap="square" lIns="91440" tIns="45720" rIns="91440" bIns="45720" numCol="1" anchor="ctr">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228600">
                  <a:defRPr sz="3000">
                    <a:solidFill>
                      <a:srgbClr val="FFFFFF"/>
                    </a:solidFill>
                    <a:effectLst>
                      <a:outerShdw blurRad="38100" dist="12700" dir="5400000" rotWithShape="0">
                        <a:srgbClr val="000000">
                          <a:alpha val="50000"/>
                        </a:srgbClr>
                      </a:outerShdw>
                    </a:effectLst>
                  </a:defRPr>
                </a:pPr>
                <a:endParaRPr/>
              </a:p>
            </p:txBody>
          </p:sp>
          <p:sp>
            <p:nvSpPr>
              <p:cNvPr id="5" name="îṩḷîḓê"/>
              <p:cNvSpPr/>
              <p:nvPr/>
            </p:nvSpPr>
            <p:spPr>
              <a:xfrm>
                <a:off x="4973318" y="3452265"/>
                <a:ext cx="755320" cy="1652460"/>
              </a:xfrm>
              <a:custGeom>
                <a:avLst/>
                <a:gdLst/>
                <a:ahLst/>
                <a:cxnLst>
                  <a:cxn ang="0">
                    <a:pos x="wd2" y="hd2"/>
                  </a:cxn>
                  <a:cxn ang="5400000">
                    <a:pos x="wd2" y="hd2"/>
                  </a:cxn>
                  <a:cxn ang="10800000">
                    <a:pos x="wd2" y="hd2"/>
                  </a:cxn>
                  <a:cxn ang="16200000">
                    <a:pos x="wd2" y="hd2"/>
                  </a:cxn>
                </a:cxnLst>
                <a:rect l="0" t="0" r="r" b="b"/>
                <a:pathLst>
                  <a:path w="21251" h="21600" extrusionOk="0">
                    <a:moveTo>
                      <a:pt x="13651" y="19106"/>
                    </a:moveTo>
                    <a:cubicBezTo>
                      <a:pt x="7680" y="15628"/>
                      <a:pt x="6914" y="10891"/>
                      <a:pt x="11700" y="7039"/>
                    </a:cubicBezTo>
                    <a:cubicBezTo>
                      <a:pt x="13137" y="5882"/>
                      <a:pt x="15017" y="4869"/>
                      <a:pt x="17285" y="4026"/>
                    </a:cubicBezTo>
                    <a:lnTo>
                      <a:pt x="18651" y="4821"/>
                    </a:lnTo>
                    <a:lnTo>
                      <a:pt x="21251" y="0"/>
                    </a:lnTo>
                    <a:lnTo>
                      <a:pt x="10557" y="107"/>
                    </a:lnTo>
                    <a:lnTo>
                      <a:pt x="11917" y="899"/>
                    </a:lnTo>
                    <a:cubicBezTo>
                      <a:pt x="8805" y="2055"/>
                      <a:pt x="6224" y="3448"/>
                      <a:pt x="4247" y="5039"/>
                    </a:cubicBezTo>
                    <a:cubicBezTo>
                      <a:pt x="1095" y="7576"/>
                      <a:pt x="-349" y="10466"/>
                      <a:pt x="71" y="13399"/>
                    </a:cubicBezTo>
                    <a:cubicBezTo>
                      <a:pt x="500" y="16403"/>
                      <a:pt x="2870" y="19239"/>
                      <a:pt x="6923" y="21600"/>
                    </a:cubicBezTo>
                    <a:cubicBezTo>
                      <a:pt x="6923" y="21600"/>
                      <a:pt x="13651" y="19106"/>
                      <a:pt x="13651" y="19106"/>
                    </a:cubicBezTo>
                    <a:close/>
                  </a:path>
                </a:pathLst>
              </a:custGeom>
              <a:solidFill>
                <a:schemeClr val="bg1">
                  <a:lumMod val="95000"/>
                </a:schemeClr>
              </a:solidFill>
              <a:ln w="12700" cap="flat">
                <a:noFill/>
                <a:miter lim="400000"/>
              </a:ln>
              <a:effectLst/>
            </p:spPr>
            <p:txBody>
              <a:bodyPr wrap="square" lIns="91440" tIns="45720" rIns="91440" bIns="45720" numCol="1" anchor="ctr">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228600">
                  <a:defRPr sz="3000">
                    <a:solidFill>
                      <a:srgbClr val="FFFFFF"/>
                    </a:solidFill>
                    <a:effectLst>
                      <a:outerShdw blurRad="38100" dist="12700" dir="5400000" rotWithShape="0">
                        <a:srgbClr val="000000">
                          <a:alpha val="50000"/>
                        </a:srgbClr>
                      </a:outerShdw>
                    </a:effectLst>
                  </a:defRPr>
                </a:pPr>
                <a:endParaRPr/>
              </a:p>
            </p:txBody>
          </p:sp>
          <p:sp>
            <p:nvSpPr>
              <p:cNvPr id="6" name="iṥľïḋè"/>
              <p:cNvSpPr/>
              <p:nvPr/>
            </p:nvSpPr>
            <p:spPr>
              <a:xfrm>
                <a:off x="5927731" y="3280426"/>
                <a:ext cx="1359033" cy="1280159"/>
              </a:xfrm>
              <a:custGeom>
                <a:avLst/>
                <a:gdLst/>
                <a:ahLst/>
                <a:cxnLst>
                  <a:cxn ang="0">
                    <a:pos x="wd2" y="hd2"/>
                  </a:cxn>
                  <a:cxn ang="5400000">
                    <a:pos x="wd2" y="hd2"/>
                  </a:cxn>
                  <a:cxn ang="10800000">
                    <a:pos x="wd2" y="hd2"/>
                  </a:cxn>
                  <a:cxn ang="16200000">
                    <a:pos x="wd2" y="hd2"/>
                  </a:cxn>
                </a:cxnLst>
                <a:rect l="0" t="0" r="r" b="b"/>
                <a:pathLst>
                  <a:path w="21600" h="21240" extrusionOk="0">
                    <a:moveTo>
                      <a:pt x="726" y="5232"/>
                    </a:moveTo>
                    <a:cubicBezTo>
                      <a:pt x="6074" y="4389"/>
                      <a:pt x="11276" y="7004"/>
                      <a:pt x="13980" y="11894"/>
                    </a:cubicBezTo>
                    <a:cubicBezTo>
                      <a:pt x="14791" y="13362"/>
                      <a:pt x="15328" y="14965"/>
                      <a:pt x="15574" y="16659"/>
                    </a:cubicBezTo>
                    <a:lnTo>
                      <a:pt x="14351" y="16852"/>
                    </a:lnTo>
                    <a:lnTo>
                      <a:pt x="18692" y="21240"/>
                    </a:lnTo>
                    <a:lnTo>
                      <a:pt x="21600" y="15709"/>
                    </a:lnTo>
                    <a:lnTo>
                      <a:pt x="20382" y="15901"/>
                    </a:lnTo>
                    <a:cubicBezTo>
                      <a:pt x="20044" y="13578"/>
                      <a:pt x="19307" y="11376"/>
                      <a:pt x="18190" y="9356"/>
                    </a:cubicBezTo>
                    <a:cubicBezTo>
                      <a:pt x="16410" y="6136"/>
                      <a:pt x="13775" y="3564"/>
                      <a:pt x="10569" y="1917"/>
                    </a:cubicBezTo>
                    <a:cubicBezTo>
                      <a:pt x="7285" y="229"/>
                      <a:pt x="3630" y="-360"/>
                      <a:pt x="0" y="212"/>
                    </a:cubicBezTo>
                    <a:cubicBezTo>
                      <a:pt x="0" y="212"/>
                      <a:pt x="726" y="5232"/>
                      <a:pt x="726" y="5232"/>
                    </a:cubicBezTo>
                    <a:close/>
                  </a:path>
                </a:pathLst>
              </a:custGeom>
              <a:solidFill>
                <a:schemeClr val="bg1">
                  <a:lumMod val="95000"/>
                </a:schemeClr>
              </a:solidFill>
              <a:ln w="12700" cap="flat">
                <a:noFill/>
                <a:miter lim="400000"/>
              </a:ln>
              <a:effectLst/>
            </p:spPr>
            <p:txBody>
              <a:bodyPr wrap="square" lIns="91440" tIns="45720" rIns="91440" bIns="45720" numCol="1" anchor="ctr">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228600">
                  <a:defRPr sz="3000">
                    <a:solidFill>
                      <a:srgbClr val="FFFFFF"/>
                    </a:solidFill>
                    <a:effectLst>
                      <a:outerShdw blurRad="38100" dist="12700" dir="5400000" rotWithShape="0">
                        <a:srgbClr val="000000">
                          <a:alpha val="50000"/>
                        </a:srgbClr>
                      </a:outerShdw>
                    </a:effectLst>
                  </a:defRPr>
                </a:pPr>
                <a:endParaRPr/>
              </a:p>
            </p:txBody>
          </p:sp>
          <p:grpSp>
            <p:nvGrpSpPr>
              <p:cNvPr id="7" name="îṣļíde"/>
              <p:cNvGrpSpPr/>
              <p:nvPr/>
            </p:nvGrpSpPr>
            <p:grpSpPr>
              <a:xfrm>
                <a:off x="5681840" y="2979255"/>
                <a:ext cx="828320" cy="828508"/>
                <a:chOff x="5681840" y="2979255"/>
                <a:chExt cx="828320" cy="828508"/>
              </a:xfrm>
            </p:grpSpPr>
            <p:sp>
              <p:nvSpPr>
                <p:cNvPr id="23" name="ïSľïďe"/>
                <p:cNvSpPr/>
                <p:nvPr/>
              </p:nvSpPr>
              <p:spPr>
                <a:xfrm>
                  <a:off x="5681840" y="2979255"/>
                  <a:ext cx="828320" cy="82850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6" y="0"/>
                        <a:pt x="10800" y="0"/>
                      </a:cubicBezTo>
                      <a:cubicBezTo>
                        <a:pt x="16765" y="0"/>
                        <a:pt x="21600" y="4835"/>
                        <a:pt x="21600" y="10800"/>
                      </a:cubicBezTo>
                      <a:cubicBezTo>
                        <a:pt x="21600" y="16764"/>
                        <a:pt x="16765" y="21600"/>
                        <a:pt x="10800" y="21600"/>
                      </a:cubicBezTo>
                      <a:cubicBezTo>
                        <a:pt x="4836" y="21600"/>
                        <a:pt x="0" y="16764"/>
                        <a:pt x="0" y="10800"/>
                      </a:cubicBezTo>
                      <a:close/>
                    </a:path>
                  </a:pathLst>
                </a:custGeom>
                <a:solidFill>
                  <a:srgbClr val="0CA678"/>
                </a:solidFill>
                <a:ln w="38100" cap="flat">
                  <a:solidFill>
                    <a:schemeClr val="bg1"/>
                  </a:solidFill>
                  <a:miter lim="400000"/>
                </a:ln>
                <a:effectLst/>
              </p:spPr>
              <p:txBody>
                <a:bodyPr wrap="square" lIns="91440" tIns="45720" rIns="91440" bIns="45720" numCol="1" anchor="ctr">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sz="1300" cap="all"/>
                  </a:pPr>
                  <a:endParaRPr/>
                </a:p>
              </p:txBody>
            </p:sp>
            <p:sp>
              <p:nvSpPr>
                <p:cNvPr id="24" name="íṡlîḓè"/>
                <p:cNvSpPr/>
                <p:nvPr/>
              </p:nvSpPr>
              <p:spPr>
                <a:xfrm>
                  <a:off x="5903703" y="3139657"/>
                  <a:ext cx="384594" cy="507704"/>
                </a:xfrm>
                <a:custGeom>
                  <a:avLst/>
                  <a:gdLst>
                    <a:gd name="connsiteX0" fmla="*/ 55845 w 426738"/>
                    <a:gd name="connsiteY0" fmla="*/ 536580 h 563337"/>
                    <a:gd name="connsiteX1" fmla="*/ 371677 w 426738"/>
                    <a:gd name="connsiteY1" fmla="*/ 536580 h 563337"/>
                    <a:gd name="connsiteX2" fmla="*/ 371677 w 426738"/>
                    <a:gd name="connsiteY2" fmla="*/ 563337 h 563337"/>
                    <a:gd name="connsiteX3" fmla="*/ 55845 w 426738"/>
                    <a:gd name="connsiteY3" fmla="*/ 563337 h 563337"/>
                    <a:gd name="connsiteX4" fmla="*/ 113334 w 426738"/>
                    <a:gd name="connsiteY4" fmla="*/ 402793 h 563337"/>
                    <a:gd name="connsiteX5" fmla="*/ 321984 w 426738"/>
                    <a:gd name="connsiteY5" fmla="*/ 402793 h 563337"/>
                    <a:gd name="connsiteX6" fmla="*/ 321984 w 426738"/>
                    <a:gd name="connsiteY6" fmla="*/ 523679 h 563337"/>
                    <a:gd name="connsiteX7" fmla="*/ 318010 w 426738"/>
                    <a:gd name="connsiteY7" fmla="*/ 523679 h 563337"/>
                    <a:gd name="connsiteX8" fmla="*/ 113334 w 426738"/>
                    <a:gd name="connsiteY8" fmla="*/ 523679 h 563337"/>
                    <a:gd name="connsiteX9" fmla="*/ 290306 w 426738"/>
                    <a:gd name="connsiteY9" fmla="*/ 252920 h 563337"/>
                    <a:gd name="connsiteX10" fmla="*/ 339972 w 426738"/>
                    <a:gd name="connsiteY10" fmla="*/ 261846 h 563337"/>
                    <a:gd name="connsiteX11" fmla="*/ 366791 w 426738"/>
                    <a:gd name="connsiteY11" fmla="*/ 287633 h 563337"/>
                    <a:gd name="connsiteX12" fmla="*/ 425397 w 426738"/>
                    <a:gd name="connsiteY12" fmla="*/ 480040 h 563337"/>
                    <a:gd name="connsiteX13" fmla="*/ 419437 w 426738"/>
                    <a:gd name="connsiteY13" fmla="*/ 510786 h 563337"/>
                    <a:gd name="connsiteX14" fmla="*/ 391624 w 426738"/>
                    <a:gd name="connsiteY14" fmla="*/ 523679 h 563337"/>
                    <a:gd name="connsiteX15" fmla="*/ 350898 w 426738"/>
                    <a:gd name="connsiteY15" fmla="*/ 523679 h 563337"/>
                    <a:gd name="connsiteX16" fmla="*/ 350898 w 426738"/>
                    <a:gd name="connsiteY16" fmla="*/ 387804 h 563337"/>
                    <a:gd name="connsiteX17" fmla="*/ 335999 w 426738"/>
                    <a:gd name="connsiteY17" fmla="*/ 373919 h 563337"/>
                    <a:gd name="connsiteX18" fmla="*/ 222760 w 426738"/>
                    <a:gd name="connsiteY18" fmla="*/ 373919 h 563337"/>
                    <a:gd name="connsiteX19" fmla="*/ 137229 w 426738"/>
                    <a:gd name="connsiteY19" fmla="*/ 251965 h 563337"/>
                    <a:gd name="connsiteX20" fmla="*/ 204762 w 426738"/>
                    <a:gd name="connsiteY20" fmla="*/ 373939 h 563337"/>
                    <a:gd name="connsiteX21" fmla="*/ 98496 w 426738"/>
                    <a:gd name="connsiteY21" fmla="*/ 373939 h 563337"/>
                    <a:gd name="connsiteX22" fmla="*/ 84592 w 426738"/>
                    <a:gd name="connsiteY22" fmla="*/ 387822 h 563337"/>
                    <a:gd name="connsiteX23" fmla="*/ 84592 w 426738"/>
                    <a:gd name="connsiteY23" fmla="*/ 523679 h 563337"/>
                    <a:gd name="connsiteX24" fmla="*/ 34935 w 426738"/>
                    <a:gd name="connsiteY24" fmla="*/ 523679 h 563337"/>
                    <a:gd name="connsiteX25" fmla="*/ 7127 w 426738"/>
                    <a:gd name="connsiteY25" fmla="*/ 510787 h 563337"/>
                    <a:gd name="connsiteX26" fmla="*/ 1168 w 426738"/>
                    <a:gd name="connsiteY26" fmla="*/ 480046 h 563337"/>
                    <a:gd name="connsiteX27" fmla="*/ 60757 w 426738"/>
                    <a:gd name="connsiteY27" fmla="*/ 287665 h 563337"/>
                    <a:gd name="connsiteX28" fmla="*/ 87571 w 426738"/>
                    <a:gd name="connsiteY28" fmla="*/ 262873 h 563337"/>
                    <a:gd name="connsiteX29" fmla="*/ 151134 w 426738"/>
                    <a:gd name="connsiteY29" fmla="*/ 119058 h 563337"/>
                    <a:gd name="connsiteX30" fmla="*/ 140207 w 426738"/>
                    <a:gd name="connsiteY30" fmla="*/ 143862 h 563337"/>
                    <a:gd name="connsiteX31" fmla="*/ 136233 w 426738"/>
                    <a:gd name="connsiteY31" fmla="*/ 145847 h 563337"/>
                    <a:gd name="connsiteX32" fmla="*/ 119345 w 426738"/>
                    <a:gd name="connsiteY32" fmla="*/ 142870 h 563337"/>
                    <a:gd name="connsiteX33" fmla="*/ 115371 w 426738"/>
                    <a:gd name="connsiteY33" fmla="*/ 146839 h 563337"/>
                    <a:gd name="connsiteX34" fmla="*/ 114378 w 426738"/>
                    <a:gd name="connsiteY34" fmla="*/ 160729 h 563337"/>
                    <a:gd name="connsiteX35" fmla="*/ 116365 w 426738"/>
                    <a:gd name="connsiteY35" fmla="*/ 166682 h 563337"/>
                    <a:gd name="connsiteX36" fmla="*/ 122325 w 426738"/>
                    <a:gd name="connsiteY36" fmla="*/ 177596 h 563337"/>
                    <a:gd name="connsiteX37" fmla="*/ 125306 w 426738"/>
                    <a:gd name="connsiteY37" fmla="*/ 181564 h 563337"/>
                    <a:gd name="connsiteX38" fmla="*/ 213719 w 426738"/>
                    <a:gd name="connsiteY38" fmla="*/ 261929 h 563337"/>
                    <a:gd name="connsiteX39" fmla="*/ 300146 w 426738"/>
                    <a:gd name="connsiteY39" fmla="*/ 181564 h 563337"/>
                    <a:gd name="connsiteX40" fmla="*/ 303126 w 426738"/>
                    <a:gd name="connsiteY40" fmla="*/ 176603 h 563337"/>
                    <a:gd name="connsiteX41" fmla="*/ 309087 w 426738"/>
                    <a:gd name="connsiteY41" fmla="*/ 165690 h 563337"/>
                    <a:gd name="connsiteX42" fmla="*/ 311073 w 426738"/>
                    <a:gd name="connsiteY42" fmla="*/ 160729 h 563337"/>
                    <a:gd name="connsiteX43" fmla="*/ 310080 w 426738"/>
                    <a:gd name="connsiteY43" fmla="*/ 145847 h 563337"/>
                    <a:gd name="connsiteX44" fmla="*/ 306106 w 426738"/>
                    <a:gd name="connsiteY44" fmla="*/ 141878 h 563337"/>
                    <a:gd name="connsiteX45" fmla="*/ 286238 w 426738"/>
                    <a:gd name="connsiteY45" fmla="*/ 147831 h 563337"/>
                    <a:gd name="connsiteX46" fmla="*/ 285245 w 426738"/>
                    <a:gd name="connsiteY46" fmla="*/ 147831 h 563337"/>
                    <a:gd name="connsiteX47" fmla="*/ 281271 w 426738"/>
                    <a:gd name="connsiteY47" fmla="*/ 145847 h 563337"/>
                    <a:gd name="connsiteX48" fmla="*/ 274317 w 426738"/>
                    <a:gd name="connsiteY48" fmla="*/ 128980 h 563337"/>
                    <a:gd name="connsiteX49" fmla="*/ 246502 w 426738"/>
                    <a:gd name="connsiteY49" fmla="*/ 131957 h 563337"/>
                    <a:gd name="connsiteX50" fmla="*/ 151134 w 426738"/>
                    <a:gd name="connsiteY50" fmla="*/ 119058 h 563337"/>
                    <a:gd name="connsiteX51" fmla="*/ 212726 w 426738"/>
                    <a:gd name="connsiteY51" fmla="*/ 0 h 563337"/>
                    <a:gd name="connsiteX52" fmla="*/ 320014 w 426738"/>
                    <a:gd name="connsiteY52" fmla="*/ 133941 h 563337"/>
                    <a:gd name="connsiteX53" fmla="*/ 320014 w 426738"/>
                    <a:gd name="connsiteY53" fmla="*/ 134933 h 563337"/>
                    <a:gd name="connsiteX54" fmla="*/ 323988 w 426738"/>
                    <a:gd name="connsiteY54" fmla="*/ 166682 h 563337"/>
                    <a:gd name="connsiteX55" fmla="*/ 322001 w 426738"/>
                    <a:gd name="connsiteY55" fmla="*/ 171643 h 563337"/>
                    <a:gd name="connsiteX56" fmla="*/ 313060 w 426738"/>
                    <a:gd name="connsiteY56" fmla="*/ 187517 h 563337"/>
                    <a:gd name="connsiteX57" fmla="*/ 213719 w 426738"/>
                    <a:gd name="connsiteY57" fmla="*/ 276811 h 563337"/>
                    <a:gd name="connsiteX58" fmla="*/ 112391 w 426738"/>
                    <a:gd name="connsiteY58" fmla="*/ 188509 h 563337"/>
                    <a:gd name="connsiteX59" fmla="*/ 103451 w 426738"/>
                    <a:gd name="connsiteY59" fmla="*/ 171643 h 563337"/>
                    <a:gd name="connsiteX60" fmla="*/ 101464 w 426738"/>
                    <a:gd name="connsiteY60" fmla="*/ 167674 h 563337"/>
                    <a:gd name="connsiteX61" fmla="*/ 105437 w 426738"/>
                    <a:gd name="connsiteY61" fmla="*/ 135925 h 563337"/>
                    <a:gd name="connsiteX62" fmla="*/ 105437 w 426738"/>
                    <a:gd name="connsiteY62" fmla="*/ 133941 h 563337"/>
                    <a:gd name="connsiteX63" fmla="*/ 212726 w 426738"/>
                    <a:gd name="connsiteY63" fmla="*/ 0 h 563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26738" h="563337">
                      <a:moveTo>
                        <a:pt x="55845" y="536580"/>
                      </a:moveTo>
                      <a:lnTo>
                        <a:pt x="371677" y="536580"/>
                      </a:lnTo>
                      <a:lnTo>
                        <a:pt x="371677" y="563337"/>
                      </a:lnTo>
                      <a:lnTo>
                        <a:pt x="55845" y="563337"/>
                      </a:lnTo>
                      <a:close/>
                      <a:moveTo>
                        <a:pt x="113334" y="402793"/>
                      </a:moveTo>
                      <a:lnTo>
                        <a:pt x="321984" y="402793"/>
                      </a:lnTo>
                      <a:lnTo>
                        <a:pt x="321984" y="523679"/>
                      </a:lnTo>
                      <a:lnTo>
                        <a:pt x="318010" y="523679"/>
                      </a:lnTo>
                      <a:lnTo>
                        <a:pt x="113334" y="523679"/>
                      </a:lnTo>
                      <a:close/>
                      <a:moveTo>
                        <a:pt x="290306" y="252920"/>
                      </a:moveTo>
                      <a:lnTo>
                        <a:pt x="339972" y="261846"/>
                      </a:lnTo>
                      <a:cubicBezTo>
                        <a:pt x="352885" y="264821"/>
                        <a:pt x="363812" y="274739"/>
                        <a:pt x="366791" y="287633"/>
                      </a:cubicBezTo>
                      <a:lnTo>
                        <a:pt x="425397" y="480040"/>
                      </a:lnTo>
                      <a:cubicBezTo>
                        <a:pt x="428377" y="490950"/>
                        <a:pt x="426391" y="501860"/>
                        <a:pt x="419437" y="510786"/>
                      </a:cubicBezTo>
                      <a:cubicBezTo>
                        <a:pt x="413477" y="518720"/>
                        <a:pt x="402551" y="523679"/>
                        <a:pt x="391624" y="523679"/>
                      </a:cubicBezTo>
                      <a:lnTo>
                        <a:pt x="350898" y="523679"/>
                      </a:lnTo>
                      <a:lnTo>
                        <a:pt x="350898" y="387804"/>
                      </a:lnTo>
                      <a:lnTo>
                        <a:pt x="335999" y="373919"/>
                      </a:lnTo>
                      <a:lnTo>
                        <a:pt x="222760" y="373919"/>
                      </a:lnTo>
                      <a:close/>
                      <a:moveTo>
                        <a:pt x="137229" y="251965"/>
                      </a:moveTo>
                      <a:lnTo>
                        <a:pt x="204762" y="373939"/>
                      </a:lnTo>
                      <a:lnTo>
                        <a:pt x="98496" y="373939"/>
                      </a:lnTo>
                      <a:lnTo>
                        <a:pt x="84592" y="387822"/>
                      </a:lnTo>
                      <a:lnTo>
                        <a:pt x="84592" y="523679"/>
                      </a:lnTo>
                      <a:lnTo>
                        <a:pt x="34935" y="523679"/>
                      </a:lnTo>
                      <a:cubicBezTo>
                        <a:pt x="24010" y="523679"/>
                        <a:pt x="14079" y="518721"/>
                        <a:pt x="7127" y="510787"/>
                      </a:cubicBezTo>
                      <a:cubicBezTo>
                        <a:pt x="1168" y="501863"/>
                        <a:pt x="-1811" y="490954"/>
                        <a:pt x="1168" y="480046"/>
                      </a:cubicBezTo>
                      <a:lnTo>
                        <a:pt x="60757" y="287665"/>
                      </a:lnTo>
                      <a:cubicBezTo>
                        <a:pt x="63736" y="274773"/>
                        <a:pt x="74660" y="264857"/>
                        <a:pt x="87571" y="262873"/>
                      </a:cubicBezTo>
                      <a:close/>
                      <a:moveTo>
                        <a:pt x="151134" y="119058"/>
                      </a:moveTo>
                      <a:lnTo>
                        <a:pt x="140207" y="143862"/>
                      </a:lnTo>
                      <a:cubicBezTo>
                        <a:pt x="139213" y="144855"/>
                        <a:pt x="138220" y="145847"/>
                        <a:pt x="136233" y="145847"/>
                      </a:cubicBezTo>
                      <a:lnTo>
                        <a:pt x="119345" y="142870"/>
                      </a:lnTo>
                      <a:cubicBezTo>
                        <a:pt x="118352" y="144855"/>
                        <a:pt x="117358" y="145847"/>
                        <a:pt x="115371" y="146839"/>
                      </a:cubicBezTo>
                      <a:cubicBezTo>
                        <a:pt x="112391" y="147831"/>
                        <a:pt x="111398" y="154776"/>
                        <a:pt x="114378" y="160729"/>
                      </a:cubicBezTo>
                      <a:cubicBezTo>
                        <a:pt x="115371" y="162713"/>
                        <a:pt x="115371" y="164698"/>
                        <a:pt x="116365" y="166682"/>
                      </a:cubicBezTo>
                      <a:cubicBezTo>
                        <a:pt x="118352" y="169658"/>
                        <a:pt x="120339" y="175611"/>
                        <a:pt x="122325" y="177596"/>
                      </a:cubicBezTo>
                      <a:cubicBezTo>
                        <a:pt x="123319" y="178588"/>
                        <a:pt x="125306" y="179580"/>
                        <a:pt x="125306" y="181564"/>
                      </a:cubicBezTo>
                      <a:cubicBezTo>
                        <a:pt x="139213" y="229188"/>
                        <a:pt x="174976" y="261929"/>
                        <a:pt x="213719" y="261929"/>
                      </a:cubicBezTo>
                      <a:cubicBezTo>
                        <a:pt x="251469" y="261929"/>
                        <a:pt x="287232" y="228195"/>
                        <a:pt x="300146" y="181564"/>
                      </a:cubicBezTo>
                      <a:cubicBezTo>
                        <a:pt x="300146" y="179580"/>
                        <a:pt x="302133" y="177596"/>
                        <a:pt x="303126" y="176603"/>
                      </a:cubicBezTo>
                      <a:cubicBezTo>
                        <a:pt x="305113" y="174619"/>
                        <a:pt x="307100" y="168666"/>
                        <a:pt x="309087" y="165690"/>
                      </a:cubicBezTo>
                      <a:cubicBezTo>
                        <a:pt x="309087" y="163705"/>
                        <a:pt x="310080" y="161721"/>
                        <a:pt x="311073" y="160729"/>
                      </a:cubicBezTo>
                      <a:cubicBezTo>
                        <a:pt x="314054" y="153784"/>
                        <a:pt x="313060" y="147831"/>
                        <a:pt x="310080" y="145847"/>
                      </a:cubicBezTo>
                      <a:cubicBezTo>
                        <a:pt x="308093" y="144855"/>
                        <a:pt x="306106" y="143862"/>
                        <a:pt x="306106" y="141878"/>
                      </a:cubicBezTo>
                      <a:lnTo>
                        <a:pt x="286238" y="147831"/>
                      </a:lnTo>
                      <a:cubicBezTo>
                        <a:pt x="285245" y="147831"/>
                        <a:pt x="285245" y="147831"/>
                        <a:pt x="285245" y="147831"/>
                      </a:cubicBezTo>
                      <a:cubicBezTo>
                        <a:pt x="283258" y="147831"/>
                        <a:pt x="282265" y="146839"/>
                        <a:pt x="281271" y="145847"/>
                      </a:cubicBezTo>
                      <a:lnTo>
                        <a:pt x="274317" y="128980"/>
                      </a:lnTo>
                      <a:cubicBezTo>
                        <a:pt x="267363" y="130964"/>
                        <a:pt x="257429" y="131957"/>
                        <a:pt x="246502" y="131957"/>
                      </a:cubicBezTo>
                      <a:cubicBezTo>
                        <a:pt x="209746" y="131957"/>
                        <a:pt x="163055" y="122035"/>
                        <a:pt x="151134" y="119058"/>
                      </a:cubicBezTo>
                      <a:close/>
                      <a:moveTo>
                        <a:pt x="212726" y="0"/>
                      </a:moveTo>
                      <a:cubicBezTo>
                        <a:pt x="311073" y="0"/>
                        <a:pt x="320014" y="68459"/>
                        <a:pt x="320014" y="133941"/>
                      </a:cubicBezTo>
                      <a:lnTo>
                        <a:pt x="320014" y="134933"/>
                      </a:lnTo>
                      <a:cubicBezTo>
                        <a:pt x="327961" y="140886"/>
                        <a:pt x="329948" y="154776"/>
                        <a:pt x="323988" y="166682"/>
                      </a:cubicBezTo>
                      <a:cubicBezTo>
                        <a:pt x="323988" y="167674"/>
                        <a:pt x="322994" y="169658"/>
                        <a:pt x="322001" y="171643"/>
                      </a:cubicBezTo>
                      <a:cubicBezTo>
                        <a:pt x="319021" y="178588"/>
                        <a:pt x="317034" y="184541"/>
                        <a:pt x="313060" y="187517"/>
                      </a:cubicBezTo>
                      <a:cubicBezTo>
                        <a:pt x="298159" y="240101"/>
                        <a:pt x="257429" y="275819"/>
                        <a:pt x="213719" y="276811"/>
                      </a:cubicBezTo>
                      <a:cubicBezTo>
                        <a:pt x="170009" y="276811"/>
                        <a:pt x="128286" y="240101"/>
                        <a:pt x="112391" y="188509"/>
                      </a:cubicBezTo>
                      <a:cubicBezTo>
                        <a:pt x="108418" y="184541"/>
                        <a:pt x="106431" y="179580"/>
                        <a:pt x="103451" y="171643"/>
                      </a:cubicBezTo>
                      <a:cubicBezTo>
                        <a:pt x="102457" y="170651"/>
                        <a:pt x="101464" y="168666"/>
                        <a:pt x="101464" y="167674"/>
                      </a:cubicBezTo>
                      <a:cubicBezTo>
                        <a:pt x="95503" y="154776"/>
                        <a:pt x="97490" y="141878"/>
                        <a:pt x="105437" y="135925"/>
                      </a:cubicBezTo>
                      <a:cubicBezTo>
                        <a:pt x="105437" y="134933"/>
                        <a:pt x="105437" y="134933"/>
                        <a:pt x="105437" y="133941"/>
                      </a:cubicBezTo>
                      <a:cubicBezTo>
                        <a:pt x="105437" y="66474"/>
                        <a:pt x="113385" y="0"/>
                        <a:pt x="212726" y="0"/>
                      </a:cubicBezTo>
                      <a:close/>
                    </a:path>
                  </a:pathLst>
                </a:custGeom>
                <a:solidFill>
                  <a:schemeClr val="bg1"/>
                </a:solidFill>
                <a:ln w="38100" cap="flat">
                  <a:noFill/>
                  <a:miter lim="400000"/>
                </a:ln>
                <a:effectLst/>
              </p:spPr>
              <p:txBody>
                <a:bodyPr wrap="square" lIns="91440" tIns="45720" rIns="91440" bIns="45720" numCol="1"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sz="1300" cap="all"/>
                  </a:pPr>
                  <a:endParaRPr/>
                </a:p>
              </p:txBody>
            </p:sp>
          </p:grpSp>
          <p:grpSp>
            <p:nvGrpSpPr>
              <p:cNvPr id="8" name="iṧľídê"/>
              <p:cNvGrpSpPr/>
              <p:nvPr/>
            </p:nvGrpSpPr>
            <p:grpSpPr>
              <a:xfrm>
                <a:off x="6553309" y="4493595"/>
                <a:ext cx="828438" cy="828658"/>
                <a:chOff x="6553309" y="4493595"/>
                <a:chExt cx="828438" cy="828658"/>
              </a:xfrm>
            </p:grpSpPr>
            <p:sp>
              <p:nvSpPr>
                <p:cNvPr id="21" name="íṩḷiḋe"/>
                <p:cNvSpPr/>
                <p:nvPr/>
              </p:nvSpPr>
              <p:spPr>
                <a:xfrm>
                  <a:off x="6553309" y="4493595"/>
                  <a:ext cx="828438" cy="828658"/>
                </a:xfrm>
                <a:custGeom>
                  <a:avLst/>
                  <a:gdLst/>
                  <a:ahLst/>
                  <a:cxnLst>
                    <a:cxn ang="0">
                      <a:pos x="wd2" y="hd2"/>
                    </a:cxn>
                    <a:cxn ang="5400000">
                      <a:pos x="wd2" y="hd2"/>
                    </a:cxn>
                    <a:cxn ang="10800000">
                      <a:pos x="wd2" y="hd2"/>
                    </a:cxn>
                    <a:cxn ang="16200000">
                      <a:pos x="wd2" y="hd2"/>
                    </a:cxn>
                  </a:cxnLst>
                  <a:rect l="0" t="0" r="r" b="b"/>
                  <a:pathLst>
                    <a:path w="18915" h="18915" extrusionOk="0">
                      <a:moveTo>
                        <a:pt x="14184" y="1268"/>
                      </a:moveTo>
                      <a:cubicBezTo>
                        <a:pt x="18708" y="3879"/>
                        <a:pt x="20257" y="9663"/>
                        <a:pt x="17646" y="14185"/>
                      </a:cubicBezTo>
                      <a:cubicBezTo>
                        <a:pt x="15035" y="18708"/>
                        <a:pt x="9252" y="20257"/>
                        <a:pt x="4729" y="17646"/>
                      </a:cubicBezTo>
                      <a:cubicBezTo>
                        <a:pt x="206" y="15035"/>
                        <a:pt x="-1343" y="9252"/>
                        <a:pt x="1268" y="4729"/>
                      </a:cubicBezTo>
                      <a:cubicBezTo>
                        <a:pt x="3879" y="207"/>
                        <a:pt x="9662" y="-1343"/>
                        <a:pt x="14184" y="1268"/>
                      </a:cubicBezTo>
                      <a:close/>
                    </a:path>
                  </a:pathLst>
                </a:custGeom>
                <a:solidFill>
                  <a:srgbClr val="0CA678"/>
                </a:solidFill>
                <a:ln w="38100" cap="flat">
                  <a:solidFill>
                    <a:schemeClr val="bg1"/>
                  </a:solidFill>
                  <a:miter lim="400000"/>
                </a:ln>
                <a:effectLst/>
              </p:spPr>
              <p:txBody>
                <a:bodyPr wrap="square" lIns="91440" tIns="45720" rIns="91440" bIns="45720" numCol="1" anchor="ctr">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sz="1300" cap="all"/>
                  </a:pPr>
                  <a:endParaRPr/>
                </a:p>
              </p:txBody>
            </p:sp>
            <p:sp>
              <p:nvSpPr>
                <p:cNvPr id="22" name="îs1idê"/>
                <p:cNvSpPr/>
                <p:nvPr/>
              </p:nvSpPr>
              <p:spPr>
                <a:xfrm>
                  <a:off x="6755658" y="4710449"/>
                  <a:ext cx="423740" cy="394950"/>
                </a:xfrm>
                <a:custGeom>
                  <a:avLst/>
                  <a:gdLst>
                    <a:gd name="connsiteX0" fmla="*/ 103209 w 600657"/>
                    <a:gd name="connsiteY0" fmla="*/ 435200 h 559848"/>
                    <a:gd name="connsiteX1" fmla="*/ 103209 w 600657"/>
                    <a:gd name="connsiteY1" fmla="*/ 502743 h 559848"/>
                    <a:gd name="connsiteX2" fmla="*/ 121655 w 600657"/>
                    <a:gd name="connsiteY2" fmla="*/ 521164 h 559848"/>
                    <a:gd name="connsiteX3" fmla="*/ 544078 w 600657"/>
                    <a:gd name="connsiteY3" fmla="*/ 521164 h 559848"/>
                    <a:gd name="connsiteX4" fmla="*/ 562525 w 600657"/>
                    <a:gd name="connsiteY4" fmla="*/ 502743 h 559848"/>
                    <a:gd name="connsiteX5" fmla="*/ 564369 w 600657"/>
                    <a:gd name="connsiteY5" fmla="*/ 502743 h 559848"/>
                    <a:gd name="connsiteX6" fmla="*/ 564369 w 600657"/>
                    <a:gd name="connsiteY6" fmla="*/ 435200 h 559848"/>
                    <a:gd name="connsiteX7" fmla="*/ 121655 w 600657"/>
                    <a:gd name="connsiteY7" fmla="*/ 216604 h 559848"/>
                    <a:gd name="connsiteX8" fmla="*/ 103209 w 600657"/>
                    <a:gd name="connsiteY8" fmla="*/ 235025 h 559848"/>
                    <a:gd name="connsiteX9" fmla="*/ 103209 w 600657"/>
                    <a:gd name="connsiteY9" fmla="*/ 303183 h 559848"/>
                    <a:gd name="connsiteX10" fmla="*/ 562525 w 600657"/>
                    <a:gd name="connsiteY10" fmla="*/ 303183 h 559848"/>
                    <a:gd name="connsiteX11" fmla="*/ 562525 w 600657"/>
                    <a:gd name="connsiteY11" fmla="*/ 235025 h 559848"/>
                    <a:gd name="connsiteX12" fmla="*/ 544078 w 600657"/>
                    <a:gd name="connsiteY12" fmla="*/ 216604 h 559848"/>
                    <a:gd name="connsiteX13" fmla="*/ 121655 w 600657"/>
                    <a:gd name="connsiteY13" fmla="*/ 177920 h 559848"/>
                    <a:gd name="connsiteX14" fmla="*/ 544078 w 600657"/>
                    <a:gd name="connsiteY14" fmla="*/ 177920 h 559848"/>
                    <a:gd name="connsiteX15" fmla="*/ 600647 w 600657"/>
                    <a:gd name="connsiteY15" fmla="*/ 235025 h 559848"/>
                    <a:gd name="connsiteX16" fmla="*/ 600647 w 600657"/>
                    <a:gd name="connsiteY16" fmla="*/ 502743 h 559848"/>
                    <a:gd name="connsiteX17" fmla="*/ 544078 w 600657"/>
                    <a:gd name="connsiteY17" fmla="*/ 559848 h 559848"/>
                    <a:gd name="connsiteX18" fmla="*/ 121655 w 600657"/>
                    <a:gd name="connsiteY18" fmla="*/ 559848 h 559848"/>
                    <a:gd name="connsiteX19" fmla="*/ 64471 w 600657"/>
                    <a:gd name="connsiteY19" fmla="*/ 502743 h 559848"/>
                    <a:gd name="connsiteX20" fmla="*/ 64471 w 600657"/>
                    <a:gd name="connsiteY20" fmla="*/ 235025 h 559848"/>
                    <a:gd name="connsiteX21" fmla="*/ 121655 w 600657"/>
                    <a:gd name="connsiteY21" fmla="*/ 177920 h 559848"/>
                    <a:gd name="connsiteX22" fmla="*/ 472657 w 600657"/>
                    <a:gd name="connsiteY22" fmla="*/ 412 h 559848"/>
                    <a:gd name="connsiteX23" fmla="*/ 520129 w 600657"/>
                    <a:gd name="connsiteY23" fmla="*/ 42280 h 559848"/>
                    <a:gd name="connsiteX24" fmla="*/ 547800 w 600657"/>
                    <a:gd name="connsiteY24" fmla="*/ 149095 h 559848"/>
                    <a:gd name="connsiteX25" fmla="*/ 544111 w 600657"/>
                    <a:gd name="connsiteY25" fmla="*/ 149095 h 559848"/>
                    <a:gd name="connsiteX26" fmla="*/ 544111 w 600657"/>
                    <a:gd name="connsiteY26" fmla="*/ 147253 h 559848"/>
                    <a:gd name="connsiteX27" fmla="*/ 123515 w 600657"/>
                    <a:gd name="connsiteY27" fmla="*/ 147253 h 559848"/>
                    <a:gd name="connsiteX28" fmla="*/ 37428 w 600657"/>
                    <a:gd name="connsiteY28" fmla="*/ 233196 h 559848"/>
                    <a:gd name="connsiteX29" fmla="*/ 37428 w 600657"/>
                    <a:gd name="connsiteY29" fmla="*/ 311772 h 559848"/>
                    <a:gd name="connsiteX30" fmla="*/ 2379 w 600657"/>
                    <a:gd name="connsiteY30" fmla="*/ 179789 h 559848"/>
                    <a:gd name="connsiteX31" fmla="*/ 42962 w 600657"/>
                    <a:gd name="connsiteY31" fmla="*/ 110420 h 559848"/>
                    <a:gd name="connsiteX32" fmla="*/ 450645 w 600657"/>
                    <a:gd name="connsiteY32" fmla="*/ 2378 h 559848"/>
                    <a:gd name="connsiteX33" fmla="*/ 472657 w 600657"/>
                    <a:gd name="connsiteY33" fmla="*/ 412 h 55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0657" h="559848">
                      <a:moveTo>
                        <a:pt x="103209" y="435200"/>
                      </a:moveTo>
                      <a:lnTo>
                        <a:pt x="103209" y="502743"/>
                      </a:lnTo>
                      <a:cubicBezTo>
                        <a:pt x="103209" y="511954"/>
                        <a:pt x="110587" y="521164"/>
                        <a:pt x="121655" y="521164"/>
                      </a:cubicBezTo>
                      <a:lnTo>
                        <a:pt x="544078" y="521164"/>
                      </a:lnTo>
                      <a:cubicBezTo>
                        <a:pt x="553301" y="521164"/>
                        <a:pt x="562525" y="513796"/>
                        <a:pt x="562525" y="502743"/>
                      </a:cubicBezTo>
                      <a:lnTo>
                        <a:pt x="564369" y="502743"/>
                      </a:lnTo>
                      <a:lnTo>
                        <a:pt x="564369" y="435200"/>
                      </a:lnTo>
                      <a:close/>
                      <a:moveTo>
                        <a:pt x="121655" y="216604"/>
                      </a:moveTo>
                      <a:cubicBezTo>
                        <a:pt x="112432" y="216604"/>
                        <a:pt x="103209" y="223972"/>
                        <a:pt x="103209" y="235025"/>
                      </a:cubicBezTo>
                      <a:lnTo>
                        <a:pt x="103209" y="303183"/>
                      </a:lnTo>
                      <a:lnTo>
                        <a:pt x="562525" y="303183"/>
                      </a:lnTo>
                      <a:lnTo>
                        <a:pt x="562525" y="235025"/>
                      </a:lnTo>
                      <a:cubicBezTo>
                        <a:pt x="562525" y="225815"/>
                        <a:pt x="555146" y="216604"/>
                        <a:pt x="544078" y="216604"/>
                      </a:cubicBezTo>
                      <a:close/>
                      <a:moveTo>
                        <a:pt x="121655" y="177920"/>
                      </a:moveTo>
                      <a:lnTo>
                        <a:pt x="544078" y="177920"/>
                      </a:lnTo>
                      <a:cubicBezTo>
                        <a:pt x="575437" y="177920"/>
                        <a:pt x="601262" y="203709"/>
                        <a:pt x="600647" y="235025"/>
                      </a:cubicBezTo>
                      <a:lnTo>
                        <a:pt x="600647" y="502743"/>
                      </a:lnTo>
                      <a:cubicBezTo>
                        <a:pt x="600647" y="534059"/>
                        <a:pt x="575437" y="559848"/>
                        <a:pt x="544078" y="559848"/>
                      </a:cubicBezTo>
                      <a:lnTo>
                        <a:pt x="121655" y="559848"/>
                      </a:lnTo>
                      <a:cubicBezTo>
                        <a:pt x="90296" y="559848"/>
                        <a:pt x="64471" y="534059"/>
                        <a:pt x="64471" y="502743"/>
                      </a:cubicBezTo>
                      <a:lnTo>
                        <a:pt x="64471" y="235025"/>
                      </a:lnTo>
                      <a:cubicBezTo>
                        <a:pt x="64471" y="203709"/>
                        <a:pt x="90296" y="177920"/>
                        <a:pt x="121655" y="177920"/>
                      </a:cubicBezTo>
                      <a:close/>
                      <a:moveTo>
                        <a:pt x="472657" y="412"/>
                      </a:moveTo>
                      <a:cubicBezTo>
                        <a:pt x="494534" y="3145"/>
                        <a:pt x="514595" y="19260"/>
                        <a:pt x="520129" y="42280"/>
                      </a:cubicBezTo>
                      <a:lnTo>
                        <a:pt x="547800" y="149095"/>
                      </a:lnTo>
                      <a:lnTo>
                        <a:pt x="544111" y="149095"/>
                      </a:lnTo>
                      <a:lnTo>
                        <a:pt x="544111" y="147253"/>
                      </a:lnTo>
                      <a:lnTo>
                        <a:pt x="123515" y="147253"/>
                      </a:lnTo>
                      <a:cubicBezTo>
                        <a:pt x="75552" y="147253"/>
                        <a:pt x="37428" y="185313"/>
                        <a:pt x="37428" y="233196"/>
                      </a:cubicBezTo>
                      <a:lnTo>
                        <a:pt x="37428" y="311772"/>
                      </a:lnTo>
                      <a:lnTo>
                        <a:pt x="2379" y="179789"/>
                      </a:lnTo>
                      <a:cubicBezTo>
                        <a:pt x="-6845" y="150936"/>
                        <a:pt x="11602" y="117787"/>
                        <a:pt x="42962" y="110420"/>
                      </a:cubicBezTo>
                      <a:lnTo>
                        <a:pt x="450645" y="2378"/>
                      </a:lnTo>
                      <a:cubicBezTo>
                        <a:pt x="457870" y="76"/>
                        <a:pt x="465364" y="-499"/>
                        <a:pt x="472657" y="412"/>
                      </a:cubicBezTo>
                      <a:close/>
                    </a:path>
                  </a:pathLst>
                </a:custGeom>
                <a:solidFill>
                  <a:schemeClr val="bg1"/>
                </a:solidFill>
                <a:ln w="38100" cap="flat">
                  <a:noFill/>
                  <a:miter lim="400000"/>
                </a:ln>
                <a:effectLst/>
              </p:spPr>
              <p:txBody>
                <a:bodyPr wrap="square" lIns="91440" tIns="45720" rIns="91440" bIns="45720" numCol="1"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sz="1300" cap="all"/>
                  </a:pPr>
                  <a:endParaRPr/>
                </a:p>
              </p:txBody>
            </p:sp>
          </p:grpSp>
          <p:grpSp>
            <p:nvGrpSpPr>
              <p:cNvPr id="9" name="i$líḓe"/>
              <p:cNvGrpSpPr/>
              <p:nvPr/>
            </p:nvGrpSpPr>
            <p:grpSpPr>
              <a:xfrm>
                <a:off x="4810253" y="4493593"/>
                <a:ext cx="828440" cy="828662"/>
                <a:chOff x="4810253" y="4493593"/>
                <a:chExt cx="828440" cy="828662"/>
              </a:xfrm>
            </p:grpSpPr>
            <p:sp>
              <p:nvSpPr>
                <p:cNvPr id="19" name="iṩļiďé"/>
                <p:cNvSpPr/>
                <p:nvPr/>
              </p:nvSpPr>
              <p:spPr>
                <a:xfrm>
                  <a:off x="4810253" y="4493593"/>
                  <a:ext cx="828440" cy="828662"/>
                </a:xfrm>
                <a:custGeom>
                  <a:avLst/>
                  <a:gdLst/>
                  <a:ahLst/>
                  <a:cxnLst>
                    <a:cxn ang="0">
                      <a:pos x="wd2" y="hd2"/>
                    </a:cxn>
                    <a:cxn ang="5400000">
                      <a:pos x="wd2" y="hd2"/>
                    </a:cxn>
                    <a:cxn ang="10800000">
                      <a:pos x="wd2" y="hd2"/>
                    </a:cxn>
                    <a:cxn ang="16200000">
                      <a:pos x="wd2" y="hd2"/>
                    </a:cxn>
                  </a:cxnLst>
                  <a:rect l="0" t="0" r="r" b="b"/>
                  <a:pathLst>
                    <a:path w="18915" h="18914" extrusionOk="0">
                      <a:moveTo>
                        <a:pt x="14186" y="17646"/>
                      </a:moveTo>
                      <a:cubicBezTo>
                        <a:pt x="9662" y="20257"/>
                        <a:pt x="3880" y="18707"/>
                        <a:pt x="1269" y="14185"/>
                      </a:cubicBezTo>
                      <a:cubicBezTo>
                        <a:pt x="-1343" y="9662"/>
                        <a:pt x="207" y="3879"/>
                        <a:pt x="4730" y="1268"/>
                      </a:cubicBezTo>
                      <a:cubicBezTo>
                        <a:pt x="9252" y="-1343"/>
                        <a:pt x="15035" y="207"/>
                        <a:pt x="17647" y="4729"/>
                      </a:cubicBezTo>
                      <a:cubicBezTo>
                        <a:pt x="20257" y="9252"/>
                        <a:pt x="18708" y="15035"/>
                        <a:pt x="14186" y="17646"/>
                      </a:cubicBezTo>
                      <a:close/>
                    </a:path>
                  </a:pathLst>
                </a:custGeom>
                <a:solidFill>
                  <a:srgbClr val="0CA678"/>
                </a:solidFill>
                <a:ln w="38100" cap="flat">
                  <a:solidFill>
                    <a:schemeClr val="bg1"/>
                  </a:solidFill>
                  <a:miter lim="400000"/>
                </a:ln>
                <a:effectLst/>
              </p:spPr>
              <p:txBody>
                <a:bodyPr wrap="square" lIns="91440" tIns="45720" rIns="91440" bIns="45720" numCol="1" anchor="ctr">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sz="1300" cap="all"/>
                  </a:pPr>
                  <a:endParaRPr/>
                </a:p>
              </p:txBody>
            </p:sp>
            <p:sp>
              <p:nvSpPr>
                <p:cNvPr id="20" name="îṩľïḓè"/>
                <p:cNvSpPr/>
                <p:nvPr/>
              </p:nvSpPr>
              <p:spPr>
                <a:xfrm>
                  <a:off x="4995020" y="4719932"/>
                  <a:ext cx="458906" cy="375984"/>
                </a:xfrm>
                <a:custGeom>
                  <a:avLst/>
                  <a:gdLst>
                    <a:gd name="connsiteX0" fmla="*/ 489893 w 608595"/>
                    <a:gd name="connsiteY0" fmla="*/ 258138 h 498625"/>
                    <a:gd name="connsiteX1" fmla="*/ 520885 w 608595"/>
                    <a:gd name="connsiteY1" fmla="*/ 261994 h 498625"/>
                    <a:gd name="connsiteX2" fmla="*/ 520885 w 608595"/>
                    <a:gd name="connsiteY2" fmla="*/ 451976 h 498625"/>
                    <a:gd name="connsiteX3" fmla="*/ 474161 w 608595"/>
                    <a:gd name="connsiteY3" fmla="*/ 498625 h 498625"/>
                    <a:gd name="connsiteX4" fmla="*/ 261454 w 608595"/>
                    <a:gd name="connsiteY4" fmla="*/ 498625 h 498625"/>
                    <a:gd name="connsiteX5" fmla="*/ 249773 w 608595"/>
                    <a:gd name="connsiteY5" fmla="*/ 497120 h 498625"/>
                    <a:gd name="connsiteX6" fmla="*/ 258251 w 608595"/>
                    <a:gd name="connsiteY6" fmla="*/ 489690 h 498625"/>
                    <a:gd name="connsiteX7" fmla="*/ 484617 w 608595"/>
                    <a:gd name="connsiteY7" fmla="*/ 263781 h 498625"/>
                    <a:gd name="connsiteX8" fmla="*/ 489893 w 608595"/>
                    <a:gd name="connsiteY8" fmla="*/ 258138 h 498625"/>
                    <a:gd name="connsiteX9" fmla="*/ 278908 w 608595"/>
                    <a:gd name="connsiteY9" fmla="*/ 178167 h 498625"/>
                    <a:gd name="connsiteX10" fmla="*/ 272785 w 608595"/>
                    <a:gd name="connsiteY10" fmla="*/ 184187 h 498625"/>
                    <a:gd name="connsiteX11" fmla="*/ 258937 w 608595"/>
                    <a:gd name="connsiteY11" fmla="*/ 186445 h 498625"/>
                    <a:gd name="connsiteX12" fmla="*/ 205902 w 608595"/>
                    <a:gd name="connsiteY12" fmla="*/ 192747 h 498625"/>
                    <a:gd name="connsiteX13" fmla="*/ 194126 w 608595"/>
                    <a:gd name="connsiteY13" fmla="*/ 238932 h 498625"/>
                    <a:gd name="connsiteX14" fmla="*/ 205902 w 608595"/>
                    <a:gd name="connsiteY14" fmla="*/ 269974 h 498625"/>
                    <a:gd name="connsiteX15" fmla="*/ 209199 w 608595"/>
                    <a:gd name="connsiteY15" fmla="*/ 282390 h 498625"/>
                    <a:gd name="connsiteX16" fmla="*/ 187815 w 608595"/>
                    <a:gd name="connsiteY16" fmla="*/ 298569 h 498625"/>
                    <a:gd name="connsiteX17" fmla="*/ 172272 w 608595"/>
                    <a:gd name="connsiteY17" fmla="*/ 286717 h 498625"/>
                    <a:gd name="connsiteX18" fmla="*/ 157576 w 608595"/>
                    <a:gd name="connsiteY18" fmla="*/ 259438 h 498625"/>
                    <a:gd name="connsiteX19" fmla="*/ 148533 w 608595"/>
                    <a:gd name="connsiteY19" fmla="*/ 255864 h 498625"/>
                    <a:gd name="connsiteX20" fmla="*/ 134497 w 608595"/>
                    <a:gd name="connsiteY20" fmla="*/ 263577 h 498625"/>
                    <a:gd name="connsiteX21" fmla="*/ 129975 w 608595"/>
                    <a:gd name="connsiteY21" fmla="*/ 275806 h 498625"/>
                    <a:gd name="connsiteX22" fmla="*/ 143352 w 608595"/>
                    <a:gd name="connsiteY22" fmla="*/ 300074 h 498625"/>
                    <a:gd name="connsiteX23" fmla="*/ 142410 w 608595"/>
                    <a:gd name="connsiteY23" fmla="*/ 311738 h 498625"/>
                    <a:gd name="connsiteX24" fmla="*/ 135250 w 608595"/>
                    <a:gd name="connsiteY24" fmla="*/ 319075 h 498625"/>
                    <a:gd name="connsiteX25" fmla="*/ 134968 w 608595"/>
                    <a:gd name="connsiteY25" fmla="*/ 328482 h 498625"/>
                    <a:gd name="connsiteX26" fmla="*/ 145613 w 608595"/>
                    <a:gd name="connsiteY26" fmla="*/ 339017 h 498625"/>
                    <a:gd name="connsiteX27" fmla="*/ 154562 w 608595"/>
                    <a:gd name="connsiteY27" fmla="*/ 338829 h 498625"/>
                    <a:gd name="connsiteX28" fmla="*/ 164453 w 608595"/>
                    <a:gd name="connsiteY28" fmla="*/ 329046 h 498625"/>
                    <a:gd name="connsiteX29" fmla="*/ 174909 w 608595"/>
                    <a:gd name="connsiteY29" fmla="*/ 327729 h 498625"/>
                    <a:gd name="connsiteX30" fmla="*/ 205431 w 608595"/>
                    <a:gd name="connsiteY30" fmla="*/ 334314 h 498625"/>
                    <a:gd name="connsiteX31" fmla="*/ 245466 w 608595"/>
                    <a:gd name="connsiteY31" fmla="*/ 272796 h 498625"/>
                    <a:gd name="connsiteX32" fmla="*/ 235293 w 608595"/>
                    <a:gd name="connsiteY32" fmla="*/ 245705 h 498625"/>
                    <a:gd name="connsiteX33" fmla="*/ 230771 w 608595"/>
                    <a:gd name="connsiteY33" fmla="*/ 229714 h 498625"/>
                    <a:gd name="connsiteX34" fmla="*/ 248858 w 608595"/>
                    <a:gd name="connsiteY34" fmla="*/ 216075 h 498625"/>
                    <a:gd name="connsiteX35" fmla="*/ 256394 w 608595"/>
                    <a:gd name="connsiteY35" fmla="*/ 221060 h 498625"/>
                    <a:gd name="connsiteX36" fmla="*/ 275234 w 608595"/>
                    <a:gd name="connsiteY36" fmla="*/ 249279 h 498625"/>
                    <a:gd name="connsiteX37" fmla="*/ 284089 w 608595"/>
                    <a:gd name="connsiteY37" fmla="*/ 252854 h 498625"/>
                    <a:gd name="connsiteX38" fmla="*/ 300103 w 608595"/>
                    <a:gd name="connsiteY38" fmla="*/ 244012 h 498625"/>
                    <a:gd name="connsiteX39" fmla="*/ 303118 w 608595"/>
                    <a:gd name="connsiteY39" fmla="*/ 235358 h 498625"/>
                    <a:gd name="connsiteX40" fmla="*/ 292756 w 608595"/>
                    <a:gd name="connsiteY40" fmla="*/ 216075 h 498625"/>
                    <a:gd name="connsiteX41" fmla="*/ 293886 w 608595"/>
                    <a:gd name="connsiteY41" fmla="*/ 201495 h 498625"/>
                    <a:gd name="connsiteX42" fmla="*/ 293886 w 608595"/>
                    <a:gd name="connsiteY42" fmla="*/ 182306 h 498625"/>
                    <a:gd name="connsiteX43" fmla="*/ 289741 w 608595"/>
                    <a:gd name="connsiteY43" fmla="*/ 178167 h 498625"/>
                    <a:gd name="connsiteX44" fmla="*/ 278908 w 608595"/>
                    <a:gd name="connsiteY44" fmla="*/ 178167 h 498625"/>
                    <a:gd name="connsiteX45" fmla="*/ 366092 w 608595"/>
                    <a:gd name="connsiteY45" fmla="*/ 69711 h 498625"/>
                    <a:gd name="connsiteX46" fmla="*/ 338726 w 608595"/>
                    <a:gd name="connsiteY46" fmla="*/ 80999 h 498625"/>
                    <a:gd name="connsiteX47" fmla="*/ 338726 w 608595"/>
                    <a:gd name="connsiteY47" fmla="*/ 135650 h 498625"/>
                    <a:gd name="connsiteX48" fmla="*/ 393457 w 608595"/>
                    <a:gd name="connsiteY48" fmla="*/ 135650 h 498625"/>
                    <a:gd name="connsiteX49" fmla="*/ 395059 w 608595"/>
                    <a:gd name="connsiteY49" fmla="*/ 133769 h 498625"/>
                    <a:gd name="connsiteX50" fmla="*/ 449696 w 608595"/>
                    <a:gd name="connsiteY50" fmla="*/ 164057 h 498625"/>
                    <a:gd name="connsiteX51" fmla="*/ 568767 w 608595"/>
                    <a:gd name="connsiteY51" fmla="*/ 173840 h 498625"/>
                    <a:gd name="connsiteX52" fmla="*/ 552187 w 608595"/>
                    <a:gd name="connsiteY52" fmla="*/ 143457 h 498625"/>
                    <a:gd name="connsiteX53" fmla="*/ 551434 w 608595"/>
                    <a:gd name="connsiteY53" fmla="*/ 142705 h 498625"/>
                    <a:gd name="connsiteX54" fmla="*/ 477956 w 608595"/>
                    <a:gd name="connsiteY54" fmla="*/ 96425 h 498625"/>
                    <a:gd name="connsiteX55" fmla="*/ 474753 w 608595"/>
                    <a:gd name="connsiteY55" fmla="*/ 95014 h 498625"/>
                    <a:gd name="connsiteX56" fmla="*/ 475507 w 608595"/>
                    <a:gd name="connsiteY56" fmla="*/ 149477 h 498625"/>
                    <a:gd name="connsiteX57" fmla="*/ 456007 w 608595"/>
                    <a:gd name="connsiteY57" fmla="*/ 142046 h 498625"/>
                    <a:gd name="connsiteX58" fmla="*/ 404385 w 608595"/>
                    <a:gd name="connsiteY58" fmla="*/ 114015 h 498625"/>
                    <a:gd name="connsiteX59" fmla="*/ 393457 w 608595"/>
                    <a:gd name="connsiteY59" fmla="*/ 80999 h 498625"/>
                    <a:gd name="connsiteX60" fmla="*/ 366092 w 608595"/>
                    <a:gd name="connsiteY60" fmla="*/ 69711 h 498625"/>
                    <a:gd name="connsiteX61" fmla="*/ 287857 w 608595"/>
                    <a:gd name="connsiteY61" fmla="*/ 9 h 498625"/>
                    <a:gd name="connsiteX62" fmla="*/ 423508 w 608595"/>
                    <a:gd name="connsiteY62" fmla="*/ 1985 h 498625"/>
                    <a:gd name="connsiteX63" fmla="*/ 474000 w 608595"/>
                    <a:gd name="connsiteY63" fmla="*/ 52403 h 498625"/>
                    <a:gd name="connsiteX64" fmla="*/ 474000 w 608595"/>
                    <a:gd name="connsiteY64" fmla="*/ 52779 h 498625"/>
                    <a:gd name="connsiteX65" fmla="*/ 493029 w 608595"/>
                    <a:gd name="connsiteY65" fmla="*/ 59928 h 498625"/>
                    <a:gd name="connsiteX66" fmla="*/ 579223 w 608595"/>
                    <a:gd name="connsiteY66" fmla="*/ 114579 h 498625"/>
                    <a:gd name="connsiteX67" fmla="*/ 580354 w 608595"/>
                    <a:gd name="connsiteY67" fmla="*/ 115708 h 498625"/>
                    <a:gd name="connsiteX68" fmla="*/ 605223 w 608595"/>
                    <a:gd name="connsiteY68" fmla="*/ 188890 h 498625"/>
                    <a:gd name="connsiteX69" fmla="*/ 535796 w 608595"/>
                    <a:gd name="connsiteY69" fmla="*/ 222753 h 498625"/>
                    <a:gd name="connsiteX70" fmla="*/ 471456 w 608595"/>
                    <a:gd name="connsiteY70" fmla="*/ 213065 h 498625"/>
                    <a:gd name="connsiteX71" fmla="*/ 456667 w 608595"/>
                    <a:gd name="connsiteY71" fmla="*/ 235640 h 498625"/>
                    <a:gd name="connsiteX72" fmla="*/ 230206 w 608595"/>
                    <a:gd name="connsiteY72" fmla="*/ 461771 h 498625"/>
                    <a:gd name="connsiteX73" fmla="*/ 164076 w 608595"/>
                    <a:gd name="connsiteY73" fmla="*/ 461771 h 498625"/>
                    <a:gd name="connsiteX74" fmla="*/ 13636 w 608595"/>
                    <a:gd name="connsiteY74" fmla="*/ 311550 h 498625"/>
                    <a:gd name="connsiteX75" fmla="*/ 13636 w 608595"/>
                    <a:gd name="connsiteY75" fmla="*/ 245517 h 498625"/>
                    <a:gd name="connsiteX76" fmla="*/ 239814 w 608595"/>
                    <a:gd name="connsiteY76" fmla="*/ 19386 h 498625"/>
                    <a:gd name="connsiteX77" fmla="*/ 287857 w 608595"/>
                    <a:gd name="connsiteY77" fmla="*/ 9 h 49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08595" h="498625">
                      <a:moveTo>
                        <a:pt x="489893" y="258138"/>
                      </a:moveTo>
                      <a:cubicBezTo>
                        <a:pt x="500537" y="260113"/>
                        <a:pt x="510900" y="261336"/>
                        <a:pt x="520885" y="261994"/>
                      </a:cubicBezTo>
                      <a:lnTo>
                        <a:pt x="520885" y="451976"/>
                      </a:lnTo>
                      <a:cubicBezTo>
                        <a:pt x="520885" y="477652"/>
                        <a:pt x="499972" y="498625"/>
                        <a:pt x="474161" y="498625"/>
                      </a:cubicBezTo>
                      <a:lnTo>
                        <a:pt x="261454" y="498625"/>
                      </a:lnTo>
                      <a:cubicBezTo>
                        <a:pt x="257403" y="498625"/>
                        <a:pt x="253541" y="498155"/>
                        <a:pt x="249773" y="497120"/>
                      </a:cubicBezTo>
                      <a:cubicBezTo>
                        <a:pt x="252787" y="494863"/>
                        <a:pt x="255613" y="492324"/>
                        <a:pt x="258251" y="489690"/>
                      </a:cubicBezTo>
                      <a:lnTo>
                        <a:pt x="484617" y="263781"/>
                      </a:lnTo>
                      <a:cubicBezTo>
                        <a:pt x="486501" y="261900"/>
                        <a:pt x="488291" y="260019"/>
                        <a:pt x="489893" y="258138"/>
                      </a:cubicBezTo>
                      <a:close/>
                      <a:moveTo>
                        <a:pt x="278908" y="178167"/>
                      </a:moveTo>
                      <a:cubicBezTo>
                        <a:pt x="276741" y="180236"/>
                        <a:pt x="274763" y="182212"/>
                        <a:pt x="272785" y="184187"/>
                      </a:cubicBezTo>
                      <a:cubicBezTo>
                        <a:pt x="266756" y="190207"/>
                        <a:pt x="266756" y="190113"/>
                        <a:pt x="258937" y="186445"/>
                      </a:cubicBezTo>
                      <a:cubicBezTo>
                        <a:pt x="240003" y="177697"/>
                        <a:pt x="222010" y="178543"/>
                        <a:pt x="205902" y="192747"/>
                      </a:cubicBezTo>
                      <a:cubicBezTo>
                        <a:pt x="191771" y="205257"/>
                        <a:pt x="189699" y="221342"/>
                        <a:pt x="194126" y="238932"/>
                      </a:cubicBezTo>
                      <a:cubicBezTo>
                        <a:pt x="196764" y="249844"/>
                        <a:pt x="201945" y="259721"/>
                        <a:pt x="205902" y="269974"/>
                      </a:cubicBezTo>
                      <a:cubicBezTo>
                        <a:pt x="207597" y="274018"/>
                        <a:pt x="208822" y="278157"/>
                        <a:pt x="209199" y="282390"/>
                      </a:cubicBezTo>
                      <a:cubicBezTo>
                        <a:pt x="210423" y="294995"/>
                        <a:pt x="199684" y="303272"/>
                        <a:pt x="187815" y="298569"/>
                      </a:cubicBezTo>
                      <a:cubicBezTo>
                        <a:pt x="181598" y="296123"/>
                        <a:pt x="176417" y="292079"/>
                        <a:pt x="172272" y="286717"/>
                      </a:cubicBezTo>
                      <a:cubicBezTo>
                        <a:pt x="165866" y="278439"/>
                        <a:pt x="160685" y="269503"/>
                        <a:pt x="157576" y="259438"/>
                      </a:cubicBezTo>
                      <a:cubicBezTo>
                        <a:pt x="155692" y="253606"/>
                        <a:pt x="154091" y="252948"/>
                        <a:pt x="148533" y="255864"/>
                      </a:cubicBezTo>
                      <a:cubicBezTo>
                        <a:pt x="143729" y="258310"/>
                        <a:pt x="139113" y="260943"/>
                        <a:pt x="134497" y="263577"/>
                      </a:cubicBezTo>
                      <a:cubicBezTo>
                        <a:pt x="128185" y="267152"/>
                        <a:pt x="127526" y="268845"/>
                        <a:pt x="129975" y="275806"/>
                      </a:cubicBezTo>
                      <a:cubicBezTo>
                        <a:pt x="132990" y="284648"/>
                        <a:pt x="137888" y="292549"/>
                        <a:pt x="143352" y="300074"/>
                      </a:cubicBezTo>
                      <a:cubicBezTo>
                        <a:pt x="147685" y="306000"/>
                        <a:pt x="147685" y="306376"/>
                        <a:pt x="142410" y="311738"/>
                      </a:cubicBezTo>
                      <a:cubicBezTo>
                        <a:pt x="139960" y="314184"/>
                        <a:pt x="137605" y="316629"/>
                        <a:pt x="135250" y="319075"/>
                      </a:cubicBezTo>
                      <a:cubicBezTo>
                        <a:pt x="132236" y="322085"/>
                        <a:pt x="131953" y="325283"/>
                        <a:pt x="134968" y="328482"/>
                      </a:cubicBezTo>
                      <a:cubicBezTo>
                        <a:pt x="138453" y="331962"/>
                        <a:pt x="142033" y="335630"/>
                        <a:pt x="145613" y="339017"/>
                      </a:cubicBezTo>
                      <a:cubicBezTo>
                        <a:pt x="148533" y="341839"/>
                        <a:pt x="151641" y="341745"/>
                        <a:pt x="154562" y="338829"/>
                      </a:cubicBezTo>
                      <a:cubicBezTo>
                        <a:pt x="157859" y="335630"/>
                        <a:pt x="161344" y="332432"/>
                        <a:pt x="164453" y="329046"/>
                      </a:cubicBezTo>
                      <a:cubicBezTo>
                        <a:pt x="167656" y="325566"/>
                        <a:pt x="170764" y="325283"/>
                        <a:pt x="174909" y="327729"/>
                      </a:cubicBezTo>
                      <a:cubicBezTo>
                        <a:pt x="184329" y="333091"/>
                        <a:pt x="194597" y="335348"/>
                        <a:pt x="205431" y="334314"/>
                      </a:cubicBezTo>
                      <a:cubicBezTo>
                        <a:pt x="235198" y="331492"/>
                        <a:pt x="254039" y="302332"/>
                        <a:pt x="245466" y="272796"/>
                      </a:cubicBezTo>
                      <a:cubicBezTo>
                        <a:pt x="242829" y="263483"/>
                        <a:pt x="238966" y="254547"/>
                        <a:pt x="235293" y="245705"/>
                      </a:cubicBezTo>
                      <a:cubicBezTo>
                        <a:pt x="233220" y="240532"/>
                        <a:pt x="231430" y="235264"/>
                        <a:pt x="230771" y="229714"/>
                      </a:cubicBezTo>
                      <a:cubicBezTo>
                        <a:pt x="229546" y="218709"/>
                        <a:pt x="238590" y="212030"/>
                        <a:pt x="248858" y="216075"/>
                      </a:cubicBezTo>
                      <a:cubicBezTo>
                        <a:pt x="251778" y="217204"/>
                        <a:pt x="254133" y="219085"/>
                        <a:pt x="256394" y="221060"/>
                      </a:cubicBezTo>
                      <a:cubicBezTo>
                        <a:pt x="265060" y="228868"/>
                        <a:pt x="271372" y="238274"/>
                        <a:pt x="275234" y="249279"/>
                      </a:cubicBezTo>
                      <a:cubicBezTo>
                        <a:pt x="277118" y="254829"/>
                        <a:pt x="278908" y="255488"/>
                        <a:pt x="284089" y="252854"/>
                      </a:cubicBezTo>
                      <a:cubicBezTo>
                        <a:pt x="289459" y="250032"/>
                        <a:pt x="294828" y="246928"/>
                        <a:pt x="300103" y="244012"/>
                      </a:cubicBezTo>
                      <a:cubicBezTo>
                        <a:pt x="303777" y="242037"/>
                        <a:pt x="304531" y="239121"/>
                        <a:pt x="303118" y="235358"/>
                      </a:cubicBezTo>
                      <a:cubicBezTo>
                        <a:pt x="300480" y="228491"/>
                        <a:pt x="297089" y="222095"/>
                        <a:pt x="292756" y="216075"/>
                      </a:cubicBezTo>
                      <a:cubicBezTo>
                        <a:pt x="287104" y="208267"/>
                        <a:pt x="287104" y="208267"/>
                        <a:pt x="293886" y="201495"/>
                      </a:cubicBezTo>
                      <a:cubicBezTo>
                        <a:pt x="303400" y="191900"/>
                        <a:pt x="303400" y="191900"/>
                        <a:pt x="293886" y="182306"/>
                      </a:cubicBezTo>
                      <a:lnTo>
                        <a:pt x="289741" y="178167"/>
                      </a:lnTo>
                      <a:cubicBezTo>
                        <a:pt x="285031" y="173840"/>
                        <a:pt x="283524" y="173840"/>
                        <a:pt x="278908" y="178167"/>
                      </a:cubicBezTo>
                      <a:close/>
                      <a:moveTo>
                        <a:pt x="366092" y="69711"/>
                      </a:moveTo>
                      <a:cubicBezTo>
                        <a:pt x="356177" y="69711"/>
                        <a:pt x="346262" y="73473"/>
                        <a:pt x="338726" y="80999"/>
                      </a:cubicBezTo>
                      <a:cubicBezTo>
                        <a:pt x="323654" y="96049"/>
                        <a:pt x="323654" y="120600"/>
                        <a:pt x="338726" y="135650"/>
                      </a:cubicBezTo>
                      <a:cubicBezTo>
                        <a:pt x="353798" y="150700"/>
                        <a:pt x="378385" y="150700"/>
                        <a:pt x="393457" y="135650"/>
                      </a:cubicBezTo>
                      <a:cubicBezTo>
                        <a:pt x="393928" y="135085"/>
                        <a:pt x="394588" y="134427"/>
                        <a:pt x="395059" y="133769"/>
                      </a:cubicBezTo>
                      <a:cubicBezTo>
                        <a:pt x="410508" y="145056"/>
                        <a:pt x="429348" y="155591"/>
                        <a:pt x="449696" y="164057"/>
                      </a:cubicBezTo>
                      <a:cubicBezTo>
                        <a:pt x="518934" y="192841"/>
                        <a:pt x="564528" y="183999"/>
                        <a:pt x="568767" y="173840"/>
                      </a:cubicBezTo>
                      <a:cubicBezTo>
                        <a:pt x="570180" y="170454"/>
                        <a:pt x="568578" y="159918"/>
                        <a:pt x="552187" y="143457"/>
                      </a:cubicBezTo>
                      <a:lnTo>
                        <a:pt x="551434" y="142705"/>
                      </a:lnTo>
                      <a:cubicBezTo>
                        <a:pt x="534289" y="125491"/>
                        <a:pt x="507630" y="108747"/>
                        <a:pt x="477956" y="96425"/>
                      </a:cubicBezTo>
                      <a:cubicBezTo>
                        <a:pt x="476826" y="95955"/>
                        <a:pt x="475884" y="95578"/>
                        <a:pt x="474753" y="95014"/>
                      </a:cubicBezTo>
                      <a:lnTo>
                        <a:pt x="475507" y="149477"/>
                      </a:lnTo>
                      <a:cubicBezTo>
                        <a:pt x="469196" y="147314"/>
                        <a:pt x="462790" y="144868"/>
                        <a:pt x="456007" y="142046"/>
                      </a:cubicBezTo>
                      <a:cubicBezTo>
                        <a:pt x="437073" y="134145"/>
                        <a:pt x="419174" y="124550"/>
                        <a:pt x="404385" y="114015"/>
                      </a:cubicBezTo>
                      <a:cubicBezTo>
                        <a:pt x="405986" y="102351"/>
                        <a:pt x="402501" y="90029"/>
                        <a:pt x="393457" y="80999"/>
                      </a:cubicBezTo>
                      <a:cubicBezTo>
                        <a:pt x="385921" y="73473"/>
                        <a:pt x="376006" y="69711"/>
                        <a:pt x="366092" y="69711"/>
                      </a:cubicBezTo>
                      <a:close/>
                      <a:moveTo>
                        <a:pt x="287857" y="9"/>
                      </a:moveTo>
                      <a:lnTo>
                        <a:pt x="423508" y="1985"/>
                      </a:lnTo>
                      <a:cubicBezTo>
                        <a:pt x="451203" y="2361"/>
                        <a:pt x="473623" y="24654"/>
                        <a:pt x="474000" y="52403"/>
                      </a:cubicBezTo>
                      <a:lnTo>
                        <a:pt x="474000" y="52779"/>
                      </a:lnTo>
                      <a:cubicBezTo>
                        <a:pt x="480406" y="54943"/>
                        <a:pt x="486811" y="57294"/>
                        <a:pt x="493029" y="59928"/>
                      </a:cubicBezTo>
                      <a:cubicBezTo>
                        <a:pt x="527695" y="74320"/>
                        <a:pt x="558216" y="93697"/>
                        <a:pt x="579223" y="114579"/>
                      </a:cubicBezTo>
                      <a:lnTo>
                        <a:pt x="580354" y="115708"/>
                      </a:lnTo>
                      <a:cubicBezTo>
                        <a:pt x="614172" y="150136"/>
                        <a:pt x="610404" y="176286"/>
                        <a:pt x="605223" y="188890"/>
                      </a:cubicBezTo>
                      <a:cubicBezTo>
                        <a:pt x="599948" y="201401"/>
                        <a:pt x="584027" y="222471"/>
                        <a:pt x="535796" y="222753"/>
                      </a:cubicBezTo>
                      <a:cubicBezTo>
                        <a:pt x="516296" y="222847"/>
                        <a:pt x="494159" y="219461"/>
                        <a:pt x="471456" y="213065"/>
                      </a:cubicBezTo>
                      <a:cubicBezTo>
                        <a:pt x="468065" y="221436"/>
                        <a:pt x="463167" y="229150"/>
                        <a:pt x="456667" y="235640"/>
                      </a:cubicBezTo>
                      <a:lnTo>
                        <a:pt x="230206" y="461771"/>
                      </a:lnTo>
                      <a:cubicBezTo>
                        <a:pt x="211931" y="479925"/>
                        <a:pt x="182351" y="479925"/>
                        <a:pt x="164076" y="461771"/>
                      </a:cubicBezTo>
                      <a:lnTo>
                        <a:pt x="13636" y="311550"/>
                      </a:lnTo>
                      <a:cubicBezTo>
                        <a:pt x="-4545" y="293302"/>
                        <a:pt x="-4545" y="263765"/>
                        <a:pt x="13636" y="245517"/>
                      </a:cubicBezTo>
                      <a:lnTo>
                        <a:pt x="239814" y="19386"/>
                      </a:lnTo>
                      <a:cubicBezTo>
                        <a:pt x="252532" y="6782"/>
                        <a:pt x="269865" y="-273"/>
                        <a:pt x="287857" y="9"/>
                      </a:cubicBezTo>
                      <a:close/>
                    </a:path>
                  </a:pathLst>
                </a:custGeom>
                <a:solidFill>
                  <a:schemeClr val="bg1"/>
                </a:solidFill>
                <a:ln w="38100" cap="flat">
                  <a:noFill/>
                  <a:miter lim="400000"/>
                </a:ln>
                <a:effectLst/>
              </p:spPr>
              <p:txBody>
                <a:bodyPr wrap="square" lIns="91440" tIns="45720" rIns="91440" bIns="45720" numCol="1"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sz="1300" cap="all"/>
                  </a:pPr>
                  <a:endParaRPr/>
                </a:p>
              </p:txBody>
            </p:sp>
          </p:grpSp>
        </p:grpSp>
        <p:sp>
          <p:nvSpPr>
            <p:cNvPr id="27" name="ïşḷídè"/>
            <p:cNvSpPr txBox="1"/>
            <p:nvPr/>
          </p:nvSpPr>
          <p:spPr bwMode="auto">
            <a:xfrm>
              <a:off x="5507239" y="4149080"/>
              <a:ext cx="1143581" cy="541692"/>
            </a:xfrm>
            <a:prstGeom prst="rect">
              <a:avLst/>
            </a:prstGeom>
            <a:noFill/>
            <a:ln>
              <a:noFill/>
            </a:ln>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sz="3200" b="1" dirty="0">
                  <a:solidFill>
                    <a:srgbClr val="0CA678"/>
                  </a:solidFill>
                </a:rPr>
                <a:t>薪酬</a:t>
              </a:r>
              <a:endParaRPr lang="en-US" altLang="zh-CN" sz="3200" b="1" dirty="0">
                <a:solidFill>
                  <a:srgbClr val="0CA678"/>
                </a:solidFill>
              </a:endParaRPr>
            </a:p>
          </p:txBody>
        </p:sp>
      </p:grpSp>
      <p:sp>
        <p:nvSpPr>
          <p:cNvPr id="29" name="文本框 28"/>
          <p:cNvSpPr txBox="1"/>
          <p:nvPr/>
        </p:nvSpPr>
        <p:spPr>
          <a:xfrm>
            <a:off x="1980898" y="559088"/>
            <a:ext cx="5400600" cy="646331"/>
          </a:xfrm>
          <a:prstGeom prst="rect">
            <a:avLst/>
          </a:prstGeom>
          <a:noFill/>
        </p:spPr>
        <p:txBody>
          <a:bodyPr wrap="square" rtlCol="0">
            <a:spAutoFit/>
          </a:bodyPr>
          <a:lstStyle/>
          <a:p>
            <a:r>
              <a:rPr lang="zh-CN" altLang="en-US" sz="3600" dirty="0">
                <a:latin typeface="幼圆" panose="02010509060101010101" pitchFamily="49" charset="-122"/>
                <a:ea typeface="幼圆" panose="02010509060101010101" pitchFamily="49" charset="-122"/>
              </a:rPr>
              <a:t>不能落地应用的体系</a:t>
            </a:r>
            <a:r>
              <a:rPr lang="en-US" altLang="zh-CN" sz="3600" dirty="0">
                <a:latin typeface="幼圆" panose="02010509060101010101" pitchFamily="49" charset="-122"/>
                <a:ea typeface="幼圆" panose="02010509060101010101" pitchFamily="49" charset="-122"/>
              </a:rPr>
              <a:t>=0</a:t>
            </a:r>
            <a:endParaRPr lang="zh-CN" altLang="en-US" sz="3600" dirty="0">
              <a:latin typeface="幼圆" panose="02010509060101010101" pitchFamily="49" charset="-122"/>
              <a:ea typeface="幼圆" panose="02010509060101010101" pitchFamily="49" charset="-122"/>
            </a:endParaRPr>
          </a:p>
        </p:txBody>
      </p:sp>
      <p:sp>
        <p:nvSpPr>
          <p:cNvPr id="2" name="矩形 1"/>
          <p:cNvSpPr/>
          <p:nvPr/>
        </p:nvSpPr>
        <p:spPr>
          <a:xfrm>
            <a:off x="153068" y="1070150"/>
            <a:ext cx="1334420" cy="5311178"/>
          </a:xfrm>
          <a:prstGeom prst="rect">
            <a:avLst/>
          </a:prstGeom>
          <a:solidFill>
            <a:srgbClr val="0CA678"/>
          </a:solidFill>
          <a:ln>
            <a:noFill/>
          </a:ln>
          <a:effectLst>
            <a:outerShdw blurRad="50800" dist="38100" dir="2700000" algn="tl" rotWithShape="0">
              <a:srgbClr val="0CA67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黑体" charset="-122"/>
              <a:ea typeface="华文黑体" charset="-122"/>
            </a:endParaRPr>
          </a:p>
        </p:txBody>
      </p:sp>
      <p:sp>
        <p:nvSpPr>
          <p:cNvPr id="26" name="文本框 2"/>
          <p:cNvSpPr txBox="1"/>
          <p:nvPr/>
        </p:nvSpPr>
        <p:spPr>
          <a:xfrm>
            <a:off x="153068" y="2566099"/>
            <a:ext cx="1334420" cy="2062103"/>
          </a:xfrm>
          <a:prstGeom prst="rect">
            <a:avLst/>
          </a:prstGeom>
          <a:noFill/>
        </p:spPr>
        <p:txBody>
          <a:bodyPr wrap="square" rtlCol="0">
            <a:spAutoFit/>
          </a:bodyPr>
          <a:lstStyle/>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岗位职责说明书</a:t>
            </a:r>
          </a:p>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胜任力模型</a:t>
            </a:r>
          </a:p>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培养体系 </a:t>
            </a:r>
            <a:endParaRPr lang="en-US"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职级体系</a:t>
            </a:r>
            <a:endParaRPr lang="en-US"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绩效</a:t>
            </a:r>
          </a:p>
          <a:p>
            <a:pPr marL="285750" indent="-285750" algn="just">
              <a:buFont typeface="Arial" panose="020B0604020202020204" pitchFamily="34" charset="0"/>
              <a:buChar char="•"/>
            </a:pP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应用</a:t>
            </a:r>
            <a:endParaRPr lang="zh-CN" altLang="en-US" sz="1600" kern="100" dirty="0">
              <a:latin typeface="等线" panose="02010600030101010101" pitchFamily="2" charset="-122"/>
              <a:ea typeface="等线" panose="02010600030101010101" pitchFamily="2" charset="-122"/>
              <a:cs typeface="Times New Roman" panose="02020603050405020304" pitchFamily="18" charset="0"/>
            </a:endParaRPr>
          </a:p>
        </p:txBody>
      </p:sp>
    </p:spTree>
    <p:custDataLst>
      <p:tags r:id="rId1"/>
    </p:custData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9" name="图片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92544" y="116632"/>
            <a:ext cx="1013088" cy="433951"/>
          </a:xfrm>
          <a:prstGeom prst="rect">
            <a:avLst/>
          </a:prstGeom>
        </p:spPr>
      </p:pic>
      <p:sp>
        <p:nvSpPr>
          <p:cNvPr id="20" name="矩形 19"/>
          <p:cNvSpPr/>
          <p:nvPr>
            <p:custDataLst>
              <p:tags r:id="rId1"/>
            </p:custDataLst>
          </p:nvPr>
        </p:nvSpPr>
        <p:spPr>
          <a:xfrm>
            <a:off x="2101850" y="2216150"/>
            <a:ext cx="8958580" cy="2375535"/>
          </a:xfrm>
          <a:prstGeom prst="rect">
            <a:avLst/>
          </a:prstGeom>
          <a:solidFill>
            <a:schemeClr val="bg1"/>
          </a:solidFill>
          <a:ln>
            <a:solidFill>
              <a:schemeClr val="bg1">
                <a:lumMod val="7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lstStyle/>
          <a:p>
            <a:pPr algn="ct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21" name="文本框 16"/>
          <p:cNvSpPr txBox="1"/>
          <p:nvPr>
            <p:custDataLst>
              <p:tags r:id="rId2"/>
            </p:custDataLst>
          </p:nvPr>
        </p:nvSpPr>
        <p:spPr>
          <a:xfrm>
            <a:off x="2349500" y="2346325"/>
            <a:ext cx="8341360" cy="688975"/>
          </a:xfrm>
          <a:prstGeom prst="rect">
            <a:avLst/>
          </a:prstGeom>
          <a:noFill/>
        </p:spPr>
        <p:txBody>
          <a:bodyPr wrap="square" lIns="90000" tIns="46800" rIns="90000" bIns="46800" rtlCol="0" anchor="ctr" anchorCtr="0">
            <a:normAutofit/>
          </a:bodyPr>
          <a:lstStyle/>
          <a:p>
            <a:r>
              <a:rPr lang="zh-CN" altLang="en-US" b="1" dirty="0">
                <a:solidFill>
                  <a:srgbClr val="000000">
                    <a:lumMod val="85000"/>
                    <a:lumOff val="15000"/>
                  </a:srgbClr>
                </a:solidFill>
                <a:latin typeface="Arial" panose="020B0604020202020204" pitchFamily="34" charset="0"/>
                <a:ea typeface="微软雅黑" panose="020B0503020204020204" charset="-122"/>
                <a:sym typeface="Arial" panose="020B0604020202020204" pitchFamily="34" charset="0"/>
              </a:rPr>
              <a:t>根据实际职级、胜任力匹配情况进行调薪（匹配新的薪酬体系）</a:t>
            </a:r>
          </a:p>
        </p:txBody>
      </p:sp>
      <p:sp>
        <p:nvSpPr>
          <p:cNvPr id="23" name="文本框 17"/>
          <p:cNvSpPr txBox="1"/>
          <p:nvPr>
            <p:custDataLst>
              <p:tags r:id="rId3"/>
            </p:custDataLst>
          </p:nvPr>
        </p:nvSpPr>
        <p:spPr>
          <a:xfrm>
            <a:off x="2394585" y="2774950"/>
            <a:ext cx="8341360" cy="1066165"/>
          </a:xfrm>
          <a:prstGeom prst="rect">
            <a:avLst/>
          </a:prstGeom>
          <a:noFill/>
        </p:spPr>
        <p:txBody>
          <a:bodyPr wrap="square" lIns="90000" tIns="46800" rIns="90000" bIns="46800" rtlCol="0" anchor="ctr" anchorCtr="0">
            <a:noAutofit/>
          </a:bodyPr>
          <a:lstStyle/>
          <a:p>
            <a:pPr marL="285750" indent="-285750">
              <a:lnSpc>
                <a:spcPct val="150000"/>
              </a:lnSpc>
              <a:buFont typeface="Arial" panose="020B0604020202020204" pitchFamily="34" charset="0"/>
              <a:buChar char="•"/>
            </a:pPr>
            <a:r>
              <a:rPr lang="zh-CN" altLang="en-US" sz="1400" dirty="0">
                <a:solidFill>
                  <a:srgbClr val="000000">
                    <a:lumMod val="85000"/>
                    <a:lumOff val="15000"/>
                  </a:srgbClr>
                </a:solidFill>
                <a:latin typeface="Arial" panose="020B0604020202020204" pitchFamily="34" charset="0"/>
                <a:ea typeface="微软雅黑" panose="020B0503020204020204" charset="-122"/>
                <a:sym typeface="Arial" panose="020B0604020202020204" pitchFamily="34" charset="0"/>
              </a:rPr>
              <a:t>月度固定薪资（根据胜任力评定等级及职级分配）</a:t>
            </a:r>
            <a:endParaRPr lang="en-US" altLang="zh-CN" sz="1400" dirty="0">
              <a:solidFill>
                <a:srgbClr val="000000">
                  <a:lumMod val="85000"/>
                  <a:lumOff val="15000"/>
                </a:srgbClr>
              </a:solidFill>
              <a:latin typeface="Arial" panose="020B0604020202020204" pitchFamily="34" charset="0"/>
              <a:ea typeface="微软雅黑" panose="020B0503020204020204" charset="-122"/>
              <a:sym typeface="Arial" panose="020B0604020202020204" pitchFamily="34" charset="0"/>
            </a:endParaRPr>
          </a:p>
          <a:p>
            <a:pPr marL="285750" indent="-285750">
              <a:lnSpc>
                <a:spcPct val="150000"/>
              </a:lnSpc>
              <a:buFont typeface="Arial" panose="020B0604020202020204" pitchFamily="34" charset="0"/>
              <a:buChar char="•"/>
            </a:pPr>
            <a:r>
              <a:rPr lang="zh-CN" altLang="en-US" sz="1400" dirty="0">
                <a:solidFill>
                  <a:srgbClr val="000000">
                    <a:lumMod val="85000"/>
                    <a:lumOff val="15000"/>
                  </a:srgbClr>
                </a:solidFill>
                <a:latin typeface="Arial" panose="020B0604020202020204" pitchFamily="34" charset="0"/>
                <a:ea typeface="微软雅黑" panose="020B0503020204020204" charset="-122"/>
                <a:sym typeface="Arial" panose="020B0604020202020204" pitchFamily="34" charset="0"/>
              </a:rPr>
              <a:t>年终绩效（根据绩效分数分配）</a:t>
            </a:r>
          </a:p>
        </p:txBody>
      </p:sp>
      <p:sp>
        <p:nvSpPr>
          <p:cNvPr id="24" name="矩形 23"/>
          <p:cNvSpPr/>
          <p:nvPr>
            <p:custDataLst>
              <p:tags r:id="rId4"/>
            </p:custDataLst>
          </p:nvPr>
        </p:nvSpPr>
        <p:spPr>
          <a:xfrm>
            <a:off x="2063750" y="2203450"/>
            <a:ext cx="76200" cy="2399030"/>
          </a:xfrm>
          <a:prstGeom prst="rect">
            <a:avLst/>
          </a:prstGeom>
          <a:solidFill>
            <a:srgbClr val="368E71"/>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25" name="矩形 24"/>
          <p:cNvSpPr/>
          <p:nvPr/>
        </p:nvSpPr>
        <p:spPr>
          <a:xfrm>
            <a:off x="153068" y="1070150"/>
            <a:ext cx="1334420" cy="5311178"/>
          </a:xfrm>
          <a:prstGeom prst="rect">
            <a:avLst/>
          </a:prstGeom>
          <a:solidFill>
            <a:srgbClr val="0CA678"/>
          </a:solidFill>
          <a:ln>
            <a:noFill/>
          </a:ln>
          <a:effectLst>
            <a:outerShdw blurRad="50800" dist="38100" dir="2700000" algn="tl" rotWithShape="0">
              <a:srgbClr val="0CA67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黑体" charset="-122"/>
              <a:ea typeface="华文黑体" charset="-122"/>
            </a:endParaRPr>
          </a:p>
        </p:txBody>
      </p:sp>
      <p:sp>
        <p:nvSpPr>
          <p:cNvPr id="26" name="文本框 2"/>
          <p:cNvSpPr txBox="1"/>
          <p:nvPr/>
        </p:nvSpPr>
        <p:spPr>
          <a:xfrm>
            <a:off x="153068" y="2566099"/>
            <a:ext cx="1334420" cy="2062103"/>
          </a:xfrm>
          <a:prstGeom prst="rect">
            <a:avLst/>
          </a:prstGeom>
          <a:noFill/>
        </p:spPr>
        <p:txBody>
          <a:bodyPr wrap="square" rtlCol="0">
            <a:spAutoFit/>
          </a:bodyPr>
          <a:lstStyle/>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岗位职责说明书</a:t>
            </a:r>
          </a:p>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胜任力模型</a:t>
            </a:r>
          </a:p>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培养体系 </a:t>
            </a:r>
            <a:endParaRPr lang="en-US"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职级体系</a:t>
            </a:r>
            <a:endParaRPr lang="en-US"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绩效</a:t>
            </a:r>
          </a:p>
          <a:p>
            <a:pPr marL="285750" indent="-285750" algn="just">
              <a:buFont typeface="Arial" panose="020B0604020202020204" pitchFamily="34" charset="0"/>
              <a:buChar char="•"/>
            </a:pP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应用</a:t>
            </a:r>
            <a:endParaRPr lang="zh-CN" altLang="en-US" sz="1600" kern="100" dirty="0">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transition spd="slow" advTm="0">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952500" y="0"/>
            <a:ext cx="10287000" cy="6858000"/>
          </a:xfrm>
          <a:prstGeom prst="rect">
            <a:avLst/>
          </a:prstGeom>
        </p:spPr>
      </p:pic>
      <p:pic>
        <p:nvPicPr>
          <p:cNvPr id="4" name="图片 3" descr="C:\Users\meng\Desktop\500811203.jpg500811203"/>
          <p:cNvPicPr>
            <a:picLocks noChangeAspect="1"/>
          </p:cNvPicPr>
          <p:nvPr/>
        </p:nvPicPr>
        <p:blipFill>
          <a:blip r:embed="rId4"/>
          <a:srcRect/>
          <a:stretch>
            <a:fillRect/>
          </a:stretch>
        </p:blipFill>
        <p:spPr>
          <a:xfrm>
            <a:off x="-10160" y="-635"/>
            <a:ext cx="12214225" cy="6858635"/>
          </a:xfrm>
          <a:prstGeom prst="rect">
            <a:avLst/>
          </a:prstGeom>
        </p:spPr>
      </p:pic>
      <p:sp>
        <p:nvSpPr>
          <p:cNvPr id="5" name="矩形 4"/>
          <p:cNvSpPr/>
          <p:nvPr/>
        </p:nvSpPr>
        <p:spPr>
          <a:xfrm>
            <a:off x="153068" y="1070150"/>
            <a:ext cx="1549400" cy="4717701"/>
          </a:xfrm>
          <a:prstGeom prst="rect">
            <a:avLst/>
          </a:prstGeom>
          <a:solidFill>
            <a:srgbClr val="0CA678"/>
          </a:solidFill>
          <a:ln>
            <a:noFill/>
          </a:ln>
          <a:effectLst>
            <a:outerShdw blurRad="50800" dist="38100" dir="2700000" algn="tl" rotWithShape="0">
              <a:srgbClr val="0CA67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黑体" charset="-122"/>
              <a:ea typeface="华文黑体" charset="-122"/>
            </a:endParaRPr>
          </a:p>
        </p:txBody>
      </p:sp>
      <p:sp>
        <p:nvSpPr>
          <p:cNvPr id="6" name="矩形 5"/>
          <p:cNvSpPr/>
          <p:nvPr/>
        </p:nvSpPr>
        <p:spPr>
          <a:xfrm>
            <a:off x="1694935" y="1057153"/>
            <a:ext cx="3460750" cy="4715934"/>
          </a:xfrm>
          <a:prstGeom prst="rect">
            <a:avLst/>
          </a:prstGeom>
          <a:solidFill>
            <a:schemeClr val="bg1"/>
          </a:solidFill>
          <a:ln>
            <a:noFill/>
          </a:ln>
          <a:effectLst>
            <a:outerShdw blurRad="50800" dist="38100" dir="2700000" algn="tl" rotWithShape="0">
              <a:srgbClr val="0CA67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黑体" charset="-122"/>
              <a:ea typeface="华文黑体" charset="-122"/>
            </a:endParaRPr>
          </a:p>
        </p:txBody>
      </p:sp>
      <p:sp>
        <p:nvSpPr>
          <p:cNvPr id="8" name="文本框 7"/>
          <p:cNvSpPr txBox="1"/>
          <p:nvPr/>
        </p:nvSpPr>
        <p:spPr>
          <a:xfrm>
            <a:off x="1760063" y="2564904"/>
            <a:ext cx="3460750" cy="584775"/>
          </a:xfrm>
          <a:prstGeom prst="rect">
            <a:avLst/>
          </a:prstGeom>
          <a:noFill/>
        </p:spPr>
        <p:txBody>
          <a:bodyPr wrap="square" rtlCol="0">
            <a:spAutoFit/>
          </a:bodyPr>
          <a:lstStyle/>
          <a:p>
            <a:pPr algn="ctr"/>
            <a:r>
              <a:rPr lang="zh-CN" altLang="zh-CN" sz="3200" dirty="0"/>
              <a:t>岗位职责说明书</a:t>
            </a:r>
            <a:endParaRPr lang="en-US" altLang="zh-CN" sz="3200" b="1" spc="300" dirty="0">
              <a:solidFill>
                <a:schemeClr val="tx2"/>
              </a:solidFill>
              <a:latin typeface="思源黑体 CN Medium" panose="020B0600000000000000" pitchFamily="34" charset="-122"/>
              <a:ea typeface="思源黑体 CN Medium" panose="020B0600000000000000" pitchFamily="34" charset="-122"/>
              <a:cs typeface="Lato Black" charset="0"/>
            </a:endParaRPr>
          </a:p>
        </p:txBody>
      </p:sp>
      <p:sp>
        <p:nvSpPr>
          <p:cNvPr id="9" name="文本框 8"/>
          <p:cNvSpPr txBox="1"/>
          <p:nvPr/>
        </p:nvSpPr>
        <p:spPr>
          <a:xfrm>
            <a:off x="952500" y="1743199"/>
            <a:ext cx="1432816" cy="461665"/>
          </a:xfrm>
          <a:prstGeom prst="rect">
            <a:avLst/>
          </a:prstGeom>
          <a:noFill/>
        </p:spPr>
        <p:txBody>
          <a:bodyPr wrap="square" rtlCol="0">
            <a:spAutoFit/>
          </a:bodyPr>
          <a:lstStyle/>
          <a:p>
            <a:r>
              <a:rPr lang="en-US" altLang="zh-CN" sz="2400" dirty="0">
                <a:solidFill>
                  <a:schemeClr val="bg1"/>
                </a:solidFill>
                <a:latin typeface="华文黑体" charset="-122"/>
                <a:ea typeface="华文黑体" charset="-122"/>
              </a:rPr>
              <a:t>PART </a:t>
            </a:r>
            <a:r>
              <a:rPr lang="en-US" altLang="zh-CN" sz="2400" dirty="0">
                <a:solidFill>
                  <a:srgbClr val="0CA678"/>
                </a:solidFill>
                <a:latin typeface="华文黑体" charset="-122"/>
                <a:ea typeface="华文黑体" charset="-122"/>
              </a:rPr>
              <a:t>ONE</a:t>
            </a:r>
            <a:endParaRPr lang="zh-CN" altLang="en-US" sz="2400" dirty="0">
              <a:solidFill>
                <a:srgbClr val="0CA678"/>
              </a:solidFill>
              <a:latin typeface="华文黑体" charset="-122"/>
              <a:ea typeface="华文黑体" charset="-122"/>
            </a:endParaRPr>
          </a:p>
        </p:txBody>
      </p:sp>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92544" y="116632"/>
            <a:ext cx="1013088" cy="433951"/>
          </a:xfrm>
          <a:prstGeom prst="rect">
            <a:avLst/>
          </a:prstGeom>
        </p:spPr>
      </p:pic>
      <p:sp>
        <p:nvSpPr>
          <p:cNvPr id="3" name="TextBox 2"/>
          <p:cNvSpPr txBox="1"/>
          <p:nvPr/>
        </p:nvSpPr>
        <p:spPr>
          <a:xfrm>
            <a:off x="1847527" y="3429000"/>
            <a:ext cx="3308157" cy="369332"/>
          </a:xfrm>
          <a:prstGeom prst="rect">
            <a:avLst/>
          </a:prstGeom>
          <a:noFill/>
        </p:spPr>
        <p:txBody>
          <a:bodyPr wrap="square" rtlCol="0">
            <a:spAutoFit/>
          </a:bodyPr>
          <a:lstStyle/>
          <a:p>
            <a:r>
              <a:rPr lang="zh-CN" altLang="en-US" dirty="0">
                <a:latin typeface="幼圆" panose="02010509060101010101" pitchFamily="49" charset="-122"/>
                <a:ea typeface="幼圆" panose="02010509060101010101" pitchFamily="49" charset="-122"/>
              </a:rPr>
              <a:t>定义每个岗位的具体职责范围</a:t>
            </a: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42"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2" name="文本框 21"/>
          <p:cNvSpPr txBox="1"/>
          <p:nvPr/>
        </p:nvSpPr>
        <p:spPr>
          <a:xfrm>
            <a:off x="642377" y="116632"/>
            <a:ext cx="4032448" cy="584775"/>
          </a:xfrm>
          <a:prstGeom prst="rect">
            <a:avLst/>
          </a:prstGeom>
          <a:noFill/>
        </p:spPr>
        <p:txBody>
          <a:bodyPr wrap="square" rtlCol="0">
            <a:spAutoFit/>
          </a:bodyPr>
          <a:lstStyle/>
          <a:p>
            <a:pPr algn="ctr"/>
            <a:r>
              <a:rPr lang="zh-CN" altLang="en-US" sz="3200" spc="300" dirty="0">
                <a:solidFill>
                  <a:schemeClr val="tx2"/>
                </a:solidFill>
                <a:latin typeface="思源黑体 CN Medium" panose="020B0600000000000000" pitchFamily="34" charset="-122"/>
                <a:ea typeface="思源黑体 CN Medium" panose="020B0600000000000000" pitchFamily="34" charset="-122"/>
                <a:cs typeface="Lato Black" charset="0"/>
              </a:rPr>
              <a:t>宣贯共识</a:t>
            </a:r>
            <a:endParaRPr lang="en-US" altLang="zh-CN" sz="3200" spc="300" dirty="0">
              <a:solidFill>
                <a:schemeClr val="tx2"/>
              </a:solidFill>
              <a:latin typeface="思源黑体 CN Medium" panose="020B0600000000000000" pitchFamily="34" charset="-122"/>
              <a:ea typeface="思源黑体 CN Medium" panose="020B0600000000000000" pitchFamily="34" charset="-122"/>
              <a:cs typeface="Lato Black" charset="0"/>
            </a:endParaRPr>
          </a:p>
        </p:txBody>
      </p:sp>
      <p:pic>
        <p:nvPicPr>
          <p:cNvPr id="29" name="图片 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92544" y="116632"/>
            <a:ext cx="1013088" cy="433951"/>
          </a:xfrm>
          <a:prstGeom prst="rect">
            <a:avLst/>
          </a:prstGeom>
        </p:spPr>
      </p:pic>
      <p:sp>
        <p:nvSpPr>
          <p:cNvPr id="5" name="矩形 4"/>
          <p:cNvSpPr/>
          <p:nvPr>
            <p:custDataLst>
              <p:tags r:id="rId1"/>
            </p:custDataLst>
          </p:nvPr>
        </p:nvSpPr>
        <p:spPr>
          <a:xfrm>
            <a:off x="2136204" y="1273727"/>
            <a:ext cx="8496300" cy="1570420"/>
          </a:xfrm>
          <a:prstGeom prst="rect">
            <a:avLst/>
          </a:prstGeom>
          <a:solidFill>
            <a:schemeClr val="bg1"/>
          </a:solidFill>
          <a:ln>
            <a:solidFill>
              <a:schemeClr val="bg1">
                <a:lumMod val="7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lstStyle/>
          <a:p>
            <a:pPr algn="ct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6" name="文本框 7"/>
          <p:cNvSpPr txBox="1"/>
          <p:nvPr>
            <p:custDataLst>
              <p:tags r:id="rId2"/>
            </p:custDataLst>
          </p:nvPr>
        </p:nvSpPr>
        <p:spPr>
          <a:xfrm>
            <a:off x="2421956" y="1417742"/>
            <a:ext cx="7910515" cy="492843"/>
          </a:xfrm>
          <a:prstGeom prst="rect">
            <a:avLst/>
          </a:prstGeom>
          <a:noFill/>
        </p:spPr>
        <p:txBody>
          <a:bodyPr wrap="square" lIns="90000" tIns="46800" rIns="90000" bIns="46800" rtlCol="0" anchor="ctr" anchorCtr="0">
            <a:normAutofit/>
          </a:bodyPr>
          <a:lstStyle/>
          <a:p>
            <a:r>
              <a:rPr lang="zh-CN" altLang="en-US" b="1" dirty="0">
                <a:solidFill>
                  <a:srgbClr val="000000">
                    <a:lumMod val="85000"/>
                    <a:lumOff val="15000"/>
                  </a:srgbClr>
                </a:solidFill>
                <a:latin typeface="Arial" panose="020B0604020202020204" pitchFamily="34" charset="0"/>
                <a:ea typeface="微软雅黑" panose="020B0503020204020204" charset="-122"/>
                <a:sym typeface="Arial" panose="020B0604020202020204" pitchFamily="34" charset="0"/>
              </a:rPr>
              <a:t>集体宣贯</a:t>
            </a:r>
          </a:p>
        </p:txBody>
      </p:sp>
      <p:sp>
        <p:nvSpPr>
          <p:cNvPr id="7" name="文本框 8"/>
          <p:cNvSpPr txBox="1"/>
          <p:nvPr>
            <p:custDataLst>
              <p:tags r:id="rId3"/>
            </p:custDataLst>
          </p:nvPr>
        </p:nvSpPr>
        <p:spPr>
          <a:xfrm>
            <a:off x="2493394" y="1917809"/>
            <a:ext cx="7910830" cy="843118"/>
          </a:xfrm>
          <a:prstGeom prst="rect">
            <a:avLst/>
          </a:prstGeom>
          <a:noFill/>
        </p:spPr>
        <p:txBody>
          <a:bodyPr wrap="square" lIns="90000" tIns="46800" rIns="90000" bIns="46800" rtlCol="0" anchor="ctr" anchorCtr="0">
            <a:noAutofit/>
          </a:bodyPr>
          <a:lstStyle/>
          <a:p>
            <a:pPr marL="285750" indent="-285750">
              <a:lnSpc>
                <a:spcPct val="150000"/>
              </a:lnSpc>
              <a:buFont typeface="Arial" panose="020B0604020202020204" pitchFamily="34" charset="0"/>
              <a:buChar char="•"/>
            </a:pPr>
            <a:r>
              <a:rPr lang="en-US" altLang="zh-CN" sz="1400" dirty="0">
                <a:solidFill>
                  <a:srgbClr val="000000">
                    <a:lumMod val="85000"/>
                    <a:lumOff val="15000"/>
                  </a:srgbClr>
                </a:solidFill>
                <a:latin typeface="Arial" panose="020B0604020202020204" pitchFamily="34" charset="0"/>
                <a:ea typeface="微软雅黑" panose="020B0503020204020204" charset="-122"/>
                <a:sym typeface="Arial" panose="020B0604020202020204" pitchFamily="34" charset="0"/>
              </a:rPr>
              <a:t>PO &amp; CX</a:t>
            </a:r>
            <a:r>
              <a:rPr lang="zh-CN" altLang="en-US" sz="1400" dirty="0">
                <a:solidFill>
                  <a:srgbClr val="000000">
                    <a:lumMod val="85000"/>
                    <a:lumOff val="15000"/>
                  </a:srgbClr>
                </a:solidFill>
                <a:latin typeface="Arial" panose="020B0604020202020204" pitchFamily="34" charset="0"/>
                <a:ea typeface="微软雅黑" panose="020B0503020204020204" charset="-122"/>
                <a:sym typeface="Arial" panose="020B0604020202020204" pitchFamily="34" charset="0"/>
              </a:rPr>
              <a:t>职级通道</a:t>
            </a:r>
          </a:p>
          <a:p>
            <a:pPr marL="285750" indent="-285750">
              <a:lnSpc>
                <a:spcPct val="150000"/>
              </a:lnSpc>
              <a:buFont typeface="Arial" panose="020B0604020202020204" pitchFamily="34" charset="0"/>
              <a:buChar char="•"/>
            </a:pPr>
            <a:r>
              <a:rPr lang="zh-CN" altLang="en-US" sz="1400" dirty="0">
                <a:solidFill>
                  <a:srgbClr val="000000">
                    <a:lumMod val="85000"/>
                    <a:lumOff val="15000"/>
                  </a:srgbClr>
                </a:solidFill>
                <a:latin typeface="Arial" panose="020B0604020202020204" pitchFamily="34" charset="0"/>
                <a:ea typeface="微软雅黑" panose="020B0503020204020204" charset="-122"/>
                <a:sym typeface="Arial" panose="020B0604020202020204" pitchFamily="34" charset="0"/>
              </a:rPr>
              <a:t>薪酬体系（框架）</a:t>
            </a:r>
          </a:p>
          <a:p>
            <a:pPr marL="285750" indent="-285750">
              <a:lnSpc>
                <a:spcPct val="150000"/>
              </a:lnSpc>
              <a:buFont typeface="Arial" panose="020B0604020202020204" pitchFamily="34" charset="0"/>
              <a:buChar char="•"/>
            </a:pPr>
            <a:r>
              <a:rPr lang="zh-CN" altLang="en-US" sz="1400" dirty="0">
                <a:solidFill>
                  <a:srgbClr val="000000">
                    <a:lumMod val="85000"/>
                    <a:lumOff val="15000"/>
                  </a:srgbClr>
                </a:solidFill>
                <a:latin typeface="Arial" panose="020B0604020202020204" pitchFamily="34" charset="0"/>
                <a:ea typeface="微软雅黑" panose="020B0503020204020204" charset="-122"/>
                <a:sym typeface="Arial" panose="020B0604020202020204" pitchFamily="34" charset="0"/>
              </a:rPr>
              <a:t>晋升评估体系</a:t>
            </a:r>
          </a:p>
        </p:txBody>
      </p:sp>
      <p:sp>
        <p:nvSpPr>
          <p:cNvPr id="8" name="矩形 7"/>
          <p:cNvSpPr/>
          <p:nvPr>
            <p:custDataLst>
              <p:tags r:id="rId4"/>
            </p:custDataLst>
          </p:nvPr>
        </p:nvSpPr>
        <p:spPr>
          <a:xfrm>
            <a:off x="2064766" y="1268760"/>
            <a:ext cx="71438" cy="1595983"/>
          </a:xfrm>
          <a:prstGeom prst="rect">
            <a:avLst/>
          </a:prstGeom>
          <a:solidFill>
            <a:srgbClr val="368E71"/>
          </a:solidFill>
          <a:ln>
            <a:solidFill>
              <a:srgbClr val="368E71"/>
            </a:solidFill>
          </a:ln>
        </p:spPr>
        <p:style>
          <a:lnRef idx="2">
            <a:srgbClr val="BD374A">
              <a:shade val="50000"/>
            </a:srgbClr>
          </a:lnRef>
          <a:fillRef idx="1">
            <a:srgbClr val="BD374A"/>
          </a:fillRef>
          <a:effectRef idx="0">
            <a:srgbClr val="BD374A"/>
          </a:effectRef>
          <a:fontRef idx="minor">
            <a:srgbClr val="FFFFFF"/>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9" name="矩形 8"/>
          <p:cNvSpPr/>
          <p:nvPr>
            <p:custDataLst>
              <p:tags r:id="rId5"/>
            </p:custDataLst>
          </p:nvPr>
        </p:nvSpPr>
        <p:spPr>
          <a:xfrm>
            <a:off x="2136204" y="3221933"/>
            <a:ext cx="8496300" cy="2444282"/>
          </a:xfrm>
          <a:prstGeom prst="rect">
            <a:avLst/>
          </a:prstGeom>
          <a:solidFill>
            <a:schemeClr val="bg1"/>
          </a:solidFill>
          <a:ln>
            <a:solidFill>
              <a:schemeClr val="bg1">
                <a:lumMod val="7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lstStyle/>
          <a:p>
            <a:pPr algn="ct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10" name="文本框 11"/>
          <p:cNvSpPr txBox="1"/>
          <p:nvPr>
            <p:custDataLst>
              <p:tags r:id="rId6"/>
            </p:custDataLst>
          </p:nvPr>
        </p:nvSpPr>
        <p:spPr>
          <a:xfrm>
            <a:off x="2493394" y="3293371"/>
            <a:ext cx="7910515" cy="369332"/>
          </a:xfrm>
          <a:prstGeom prst="rect">
            <a:avLst/>
          </a:prstGeom>
          <a:noFill/>
        </p:spPr>
        <p:txBody>
          <a:bodyPr wrap="square" lIns="90000" tIns="46800" rIns="90000" bIns="46800" rtlCol="0" anchor="ctr" anchorCtr="0">
            <a:normAutofit/>
          </a:bodyPr>
          <a:lstStyle/>
          <a:p>
            <a:r>
              <a:rPr lang="zh-CN" altLang="en-US" b="1" dirty="0">
                <a:solidFill>
                  <a:srgbClr val="000000">
                    <a:lumMod val="85000"/>
                    <a:lumOff val="15000"/>
                  </a:srgbClr>
                </a:solidFill>
                <a:latin typeface="Arial" panose="020B0604020202020204" pitchFamily="34" charset="0"/>
                <a:ea typeface="微软雅黑" panose="020B0503020204020204" charset="-122"/>
                <a:sym typeface="Arial" panose="020B0604020202020204" pitchFamily="34" charset="0"/>
              </a:rPr>
              <a:t>一对一沟通共识</a:t>
            </a:r>
          </a:p>
        </p:txBody>
      </p:sp>
      <p:sp>
        <p:nvSpPr>
          <p:cNvPr id="11" name="文本框 12"/>
          <p:cNvSpPr txBox="1"/>
          <p:nvPr>
            <p:custDataLst>
              <p:tags r:id="rId7"/>
            </p:custDataLst>
          </p:nvPr>
        </p:nvSpPr>
        <p:spPr>
          <a:xfrm>
            <a:off x="2493394" y="3721999"/>
            <a:ext cx="2450478" cy="1800200"/>
          </a:xfrm>
          <a:prstGeom prst="rect">
            <a:avLst/>
          </a:prstGeom>
          <a:noFill/>
        </p:spPr>
        <p:txBody>
          <a:bodyPr wrap="square" lIns="90000" tIns="46800" rIns="90000" bIns="46800" rtlCol="0" anchor="ctr" anchorCtr="0">
            <a:noAutofit/>
          </a:bodyPr>
          <a:lstStyle/>
          <a:p>
            <a:pPr marL="285750" indent="-285750">
              <a:lnSpc>
                <a:spcPct val="150000"/>
              </a:lnSpc>
              <a:buFont typeface="Arial" panose="020B0604020202020204" pitchFamily="34" charset="0"/>
              <a:buChar char="•"/>
            </a:pPr>
            <a:r>
              <a:rPr lang="zh-CN" altLang="en-US" sz="1400" spc="150" dirty="0">
                <a:latin typeface="微软雅黑" panose="020B0503020204020204" charset="-122"/>
                <a:ea typeface="微软雅黑" panose="020B0503020204020204" charset="-122"/>
                <a:sym typeface="+mn-ea"/>
              </a:rPr>
              <a:t>员工能力匹配结果</a:t>
            </a:r>
          </a:p>
          <a:p>
            <a:pPr marL="285750" indent="-285750">
              <a:lnSpc>
                <a:spcPct val="150000"/>
              </a:lnSpc>
              <a:buFont typeface="Arial" panose="020B0604020202020204" pitchFamily="34" charset="0"/>
              <a:buChar char="•"/>
            </a:pPr>
            <a:r>
              <a:rPr lang="zh-CN" altLang="en-US" sz="1400" spc="150" dirty="0">
                <a:latin typeface="微软雅黑" panose="020B0503020204020204" charset="-122"/>
                <a:ea typeface="微软雅黑" panose="020B0503020204020204" charset="-122"/>
                <a:sym typeface="+mn-ea"/>
              </a:rPr>
              <a:t>职级调整情况</a:t>
            </a:r>
            <a:endParaRPr lang="en-US" altLang="zh-CN" sz="1400" spc="150" dirty="0">
              <a:latin typeface="微软雅黑" panose="020B0503020204020204" charset="-122"/>
              <a:ea typeface="微软雅黑" panose="020B0503020204020204" charset="-122"/>
              <a:sym typeface="+mn-ea"/>
            </a:endParaRPr>
          </a:p>
          <a:p>
            <a:pPr marL="285750" indent="-285750">
              <a:lnSpc>
                <a:spcPct val="150000"/>
              </a:lnSpc>
              <a:buFont typeface="Arial" panose="020B0604020202020204" pitchFamily="34" charset="0"/>
              <a:buChar char="•"/>
            </a:pPr>
            <a:r>
              <a:rPr lang="zh-CN" altLang="en-US" sz="1400" spc="150" dirty="0">
                <a:latin typeface="微软雅黑" panose="020B0503020204020204" charset="-122"/>
                <a:ea typeface="微软雅黑" panose="020B0503020204020204" charset="-122"/>
                <a:sym typeface="+mn-ea"/>
              </a:rPr>
              <a:t>薪酬调整情况</a:t>
            </a:r>
          </a:p>
          <a:p>
            <a:pPr marL="285750" indent="-285750">
              <a:lnSpc>
                <a:spcPct val="150000"/>
              </a:lnSpc>
              <a:buFont typeface="Arial" panose="020B0604020202020204" pitchFamily="34" charset="0"/>
              <a:buChar char="•"/>
            </a:pPr>
            <a:endParaRPr lang="zh-CN" altLang="en-US" sz="1400" spc="150" dirty="0">
              <a:latin typeface="微软雅黑" panose="020B0503020204020204" charset="-122"/>
              <a:ea typeface="微软雅黑" panose="020B0503020204020204" charset="-122"/>
              <a:sym typeface="+mn-ea"/>
            </a:endParaRPr>
          </a:p>
        </p:txBody>
      </p:sp>
      <p:sp>
        <p:nvSpPr>
          <p:cNvPr id="12" name="矩形 11"/>
          <p:cNvSpPr/>
          <p:nvPr>
            <p:custDataLst>
              <p:tags r:id="rId8"/>
            </p:custDataLst>
          </p:nvPr>
        </p:nvSpPr>
        <p:spPr>
          <a:xfrm>
            <a:off x="2064766" y="3221932"/>
            <a:ext cx="71438" cy="2441231"/>
          </a:xfrm>
          <a:prstGeom prst="rect">
            <a:avLst/>
          </a:prstGeom>
          <a:solidFill>
            <a:schemeClr val="accent3"/>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3" name="TextBox 12"/>
          <p:cNvSpPr txBox="1"/>
          <p:nvPr/>
        </p:nvSpPr>
        <p:spPr>
          <a:xfrm>
            <a:off x="7484423" y="3911632"/>
            <a:ext cx="2304256" cy="106182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400" spc="150" dirty="0">
                <a:latin typeface="微软雅黑" panose="020B0503020204020204" charset="-122"/>
                <a:ea typeface="微软雅黑" panose="020B0503020204020204" charset="-122"/>
              </a:rPr>
              <a:t>推荐晋升</a:t>
            </a:r>
            <a:endParaRPr lang="en-US" altLang="zh-CN" sz="1400" spc="150" dirty="0">
              <a:latin typeface="微软雅黑" panose="020B0503020204020204" charset="-122"/>
              <a:ea typeface="微软雅黑" panose="020B0503020204020204" charset="-122"/>
            </a:endParaRPr>
          </a:p>
          <a:p>
            <a:pPr marL="285750" indent="-285750">
              <a:lnSpc>
                <a:spcPct val="150000"/>
              </a:lnSpc>
              <a:buFont typeface="Arial" panose="020B0604020202020204" pitchFamily="34" charset="0"/>
              <a:buChar char="•"/>
            </a:pPr>
            <a:r>
              <a:rPr lang="zh-CN" altLang="en-US" sz="1400" spc="150" dirty="0">
                <a:latin typeface="微软雅黑" panose="020B0503020204020204" charset="-122"/>
                <a:ea typeface="微软雅黑" panose="020B0503020204020204" charset="-122"/>
              </a:rPr>
              <a:t>制定成长提升方案</a:t>
            </a:r>
            <a:endParaRPr lang="en-US" altLang="zh-CN" sz="1400" spc="150" dirty="0">
              <a:latin typeface="微软雅黑" panose="020B0503020204020204" charset="-122"/>
              <a:ea typeface="微软雅黑" panose="020B0503020204020204" charset="-122"/>
            </a:endParaRPr>
          </a:p>
          <a:p>
            <a:pPr marL="285750" indent="-285750">
              <a:lnSpc>
                <a:spcPct val="150000"/>
              </a:lnSpc>
              <a:buFont typeface="Arial" panose="020B0604020202020204" pitchFamily="34" charset="0"/>
              <a:buChar char="•"/>
            </a:pPr>
            <a:r>
              <a:rPr lang="zh-CN" altLang="en-US" sz="1400" spc="150" dirty="0">
                <a:latin typeface="微软雅黑" panose="020B0503020204020204" charset="-122"/>
                <a:ea typeface="微软雅黑" panose="020B0503020204020204" charset="-122"/>
              </a:rPr>
              <a:t>降级</a:t>
            </a:r>
            <a:r>
              <a:rPr lang="en-US" altLang="zh-CN" sz="1400" spc="150" dirty="0">
                <a:latin typeface="微软雅黑" panose="020B0503020204020204" charset="-122"/>
                <a:ea typeface="微软雅黑" panose="020B0503020204020204" charset="-122"/>
              </a:rPr>
              <a:t>/</a:t>
            </a:r>
            <a:r>
              <a:rPr lang="zh-CN" altLang="en-US" sz="1400" spc="150" dirty="0">
                <a:latin typeface="微软雅黑" panose="020B0503020204020204" charset="-122"/>
                <a:ea typeface="微软雅黑" panose="020B0503020204020204" charset="-122"/>
              </a:rPr>
              <a:t>淘汰</a:t>
            </a:r>
          </a:p>
        </p:txBody>
      </p:sp>
      <p:sp>
        <p:nvSpPr>
          <p:cNvPr id="14" name="右箭头 13"/>
          <p:cNvSpPr/>
          <p:nvPr/>
        </p:nvSpPr>
        <p:spPr>
          <a:xfrm>
            <a:off x="5305133" y="4410177"/>
            <a:ext cx="1271496" cy="189158"/>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53068" y="1070150"/>
            <a:ext cx="1334420" cy="5311178"/>
          </a:xfrm>
          <a:prstGeom prst="rect">
            <a:avLst/>
          </a:prstGeom>
          <a:solidFill>
            <a:srgbClr val="0CA678"/>
          </a:solidFill>
          <a:ln>
            <a:noFill/>
          </a:ln>
          <a:effectLst>
            <a:outerShdw blurRad="50800" dist="38100" dir="2700000" algn="tl" rotWithShape="0">
              <a:srgbClr val="0CA67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黑体" charset="-122"/>
              <a:ea typeface="华文黑体" charset="-122"/>
            </a:endParaRPr>
          </a:p>
        </p:txBody>
      </p:sp>
      <p:sp>
        <p:nvSpPr>
          <p:cNvPr id="16" name="文本框 2"/>
          <p:cNvSpPr txBox="1"/>
          <p:nvPr/>
        </p:nvSpPr>
        <p:spPr>
          <a:xfrm>
            <a:off x="153068" y="2566099"/>
            <a:ext cx="1334420" cy="2062103"/>
          </a:xfrm>
          <a:prstGeom prst="rect">
            <a:avLst/>
          </a:prstGeom>
          <a:noFill/>
        </p:spPr>
        <p:txBody>
          <a:bodyPr wrap="square" rtlCol="0">
            <a:spAutoFit/>
          </a:bodyPr>
          <a:lstStyle/>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岗位职责说明书</a:t>
            </a:r>
          </a:p>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胜任力模型</a:t>
            </a:r>
          </a:p>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培养体系 </a:t>
            </a:r>
            <a:endParaRPr lang="en-US"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职级体系</a:t>
            </a:r>
            <a:endParaRPr lang="en-US"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绩效</a:t>
            </a:r>
          </a:p>
          <a:p>
            <a:pPr marL="285750" indent="-285750" algn="just">
              <a:buFont typeface="Arial" panose="020B0604020202020204" pitchFamily="34" charset="0"/>
              <a:buChar char="•"/>
            </a:pP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应用</a:t>
            </a:r>
            <a:endParaRPr lang="zh-CN" altLang="en-US" sz="1600" kern="100" dirty="0">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anim calcmode="lin" valueType="num">
                                      <p:cBhvr>
                                        <p:cTn id="8" dur="500" fill="hold"/>
                                        <p:tgtEl>
                                          <p:spTgt spid="22"/>
                                        </p:tgtEl>
                                        <p:attrNameLst>
                                          <p:attrName>ppt_x</p:attrName>
                                        </p:attrNameLst>
                                      </p:cBhvr>
                                      <p:tavLst>
                                        <p:tav tm="0">
                                          <p:val>
                                            <p:strVal val="#ppt_x"/>
                                          </p:val>
                                        </p:tav>
                                        <p:tav tm="100000">
                                          <p:val>
                                            <p:strVal val="#ppt_x"/>
                                          </p:val>
                                        </p:tav>
                                      </p:tavLst>
                                    </p:anim>
                                    <p:anim calcmode="lin" valueType="num">
                                      <p:cBhvr>
                                        <p:cTn id="9"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FEFF3"/>
        </a:solidFill>
        <a:effectLst/>
      </p:bgPr>
    </p:bg>
    <p:spTree>
      <p:nvGrpSpPr>
        <p:cNvPr id="1" name=""/>
        <p:cNvGrpSpPr/>
        <p:nvPr/>
      </p:nvGrpSpPr>
      <p:grpSpPr>
        <a:xfrm>
          <a:off x="0" y="0"/>
          <a:ext cx="0" cy="0"/>
          <a:chOff x="0" y="0"/>
          <a:chExt cx="0" cy="0"/>
        </a:xfrm>
      </p:grpSpPr>
      <p:pic>
        <p:nvPicPr>
          <p:cNvPr id="5" name="图片 4" descr="F6"/>
          <p:cNvPicPr>
            <a:picLocks noChangeAspect="1"/>
          </p:cNvPicPr>
          <p:nvPr/>
        </p:nvPicPr>
        <p:blipFill>
          <a:blip r:embed="rId3"/>
          <a:srcRect t="33952"/>
          <a:stretch>
            <a:fillRect/>
          </a:stretch>
        </p:blipFill>
        <p:spPr>
          <a:xfrm>
            <a:off x="-4445" y="235585"/>
            <a:ext cx="6298565" cy="6643370"/>
          </a:xfrm>
          <a:prstGeom prst="rect">
            <a:avLst/>
          </a:prstGeom>
        </p:spPr>
      </p:pic>
      <p:grpSp>
        <p:nvGrpSpPr>
          <p:cNvPr id="2" name="组合 1"/>
          <p:cNvGrpSpPr/>
          <p:nvPr/>
        </p:nvGrpSpPr>
        <p:grpSpPr>
          <a:xfrm>
            <a:off x="6887210" y="2668270"/>
            <a:ext cx="4718685" cy="3184221"/>
            <a:chOff x="2919" y="3912"/>
            <a:chExt cx="6193" cy="3809"/>
          </a:xfrm>
        </p:grpSpPr>
        <p:sp>
          <p:nvSpPr>
            <p:cNvPr id="7" name="文本框 6"/>
            <p:cNvSpPr txBox="1"/>
            <p:nvPr/>
          </p:nvSpPr>
          <p:spPr>
            <a:xfrm>
              <a:off x="3076" y="5202"/>
              <a:ext cx="6036" cy="477"/>
            </a:xfrm>
            <a:prstGeom prst="rect">
              <a:avLst/>
            </a:prstGeom>
            <a:noFill/>
          </p:spPr>
          <p:txBody>
            <a:bodyPr wrap="square" rtlCol="0">
              <a:spAutoFit/>
            </a:bodyPr>
            <a:lstStyle/>
            <a:p>
              <a:pPr algn="ctr"/>
              <a:r>
                <a:rPr lang="en-US" sz="2000" dirty="0">
                  <a:solidFill>
                    <a:srgbClr val="0CA678"/>
                  </a:solidFill>
                  <a:latin typeface="华文黑体" charset="-122"/>
                  <a:ea typeface="华文黑体" charset="-122"/>
                </a:rPr>
                <a:t>THANK YOU FOR YOUR WATCHING</a:t>
              </a:r>
            </a:p>
          </p:txBody>
        </p:sp>
        <p:sp>
          <p:nvSpPr>
            <p:cNvPr id="3" name="文本框 2"/>
            <p:cNvSpPr txBox="1"/>
            <p:nvPr/>
          </p:nvSpPr>
          <p:spPr>
            <a:xfrm>
              <a:off x="2919" y="3912"/>
              <a:ext cx="6145" cy="1103"/>
            </a:xfrm>
            <a:prstGeom prst="rect">
              <a:avLst/>
            </a:prstGeom>
            <a:noFill/>
          </p:spPr>
          <p:txBody>
            <a:bodyPr wrap="square" rtlCol="0">
              <a:spAutoFit/>
            </a:bodyPr>
            <a:lstStyle/>
            <a:p>
              <a:pPr algn="dist"/>
              <a:r>
                <a:rPr lang="zh-CN" sz="5400" dirty="0">
                  <a:solidFill>
                    <a:srgbClr val="0CA678"/>
                  </a:solidFill>
                  <a:latin typeface="+mj-ea"/>
                  <a:ea typeface="+mj-ea"/>
                </a:rPr>
                <a:t>感谢您的观看</a:t>
              </a:r>
            </a:p>
          </p:txBody>
        </p:sp>
        <p:sp>
          <p:nvSpPr>
            <p:cNvPr id="89" name="文本框 88"/>
            <p:cNvSpPr txBox="1"/>
            <p:nvPr/>
          </p:nvSpPr>
          <p:spPr>
            <a:xfrm>
              <a:off x="6281" y="7244"/>
              <a:ext cx="2831" cy="477"/>
            </a:xfrm>
            <a:prstGeom prst="rect">
              <a:avLst/>
            </a:prstGeom>
            <a:noFill/>
          </p:spPr>
          <p:txBody>
            <a:bodyPr wrap="square" rtlCol="0">
              <a:spAutoFit/>
            </a:bodyPr>
            <a:lstStyle/>
            <a:p>
              <a:pPr algn="r"/>
              <a:r>
                <a:rPr lang="zh-CN" altLang="en-US" sz="2000" dirty="0">
                  <a:solidFill>
                    <a:srgbClr val="3F434F"/>
                  </a:solidFill>
                  <a:latin typeface="+mn-ea"/>
                </a:rPr>
                <a:t>分享</a:t>
              </a:r>
              <a:r>
                <a:rPr lang="zh-CN" sz="2000" dirty="0">
                  <a:solidFill>
                    <a:srgbClr val="3F434F"/>
                  </a:solidFill>
                  <a:latin typeface="+mn-ea"/>
                </a:rPr>
                <a:t>人：</a:t>
              </a:r>
              <a:r>
                <a:rPr lang="en-US" altLang="zh-CN" sz="2000" dirty="0" err="1">
                  <a:solidFill>
                    <a:srgbClr val="3F434F"/>
                  </a:solidFill>
                  <a:latin typeface="+mn-ea"/>
                </a:rPr>
                <a:t>Lakey</a:t>
              </a:r>
              <a:endParaRPr lang="zh-CN" sz="2000" dirty="0" err="1">
                <a:solidFill>
                  <a:srgbClr val="3F434F"/>
                </a:solidFill>
                <a:latin typeface="+mn-ea"/>
              </a:endParaRPr>
            </a:p>
          </p:txBody>
        </p:sp>
      </p:gr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92544" y="116632"/>
            <a:ext cx="1013088" cy="433951"/>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92544" y="116632"/>
            <a:ext cx="1013088" cy="433951"/>
          </a:xfrm>
          <a:prstGeom prst="rect">
            <a:avLst/>
          </a:prstGeom>
        </p:spPr>
      </p:pic>
      <p:sp>
        <p:nvSpPr>
          <p:cNvPr id="9" name="矩形 8"/>
          <p:cNvSpPr/>
          <p:nvPr/>
        </p:nvSpPr>
        <p:spPr>
          <a:xfrm>
            <a:off x="153068" y="1070150"/>
            <a:ext cx="1334420" cy="5311178"/>
          </a:xfrm>
          <a:prstGeom prst="rect">
            <a:avLst/>
          </a:prstGeom>
          <a:solidFill>
            <a:srgbClr val="0CA678"/>
          </a:solidFill>
          <a:ln>
            <a:noFill/>
          </a:ln>
          <a:effectLst>
            <a:outerShdw blurRad="50800" dist="38100" dir="2700000" algn="tl" rotWithShape="0">
              <a:srgbClr val="0CA67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黑体" charset="-122"/>
              <a:ea typeface="华文黑体" charset="-122"/>
            </a:endParaRPr>
          </a:p>
        </p:txBody>
      </p:sp>
      <p:sp>
        <p:nvSpPr>
          <p:cNvPr id="10" name="文本框 2"/>
          <p:cNvSpPr txBox="1"/>
          <p:nvPr/>
        </p:nvSpPr>
        <p:spPr>
          <a:xfrm>
            <a:off x="153068" y="2566099"/>
            <a:ext cx="1334420" cy="2062103"/>
          </a:xfrm>
          <a:prstGeom prst="rect">
            <a:avLst/>
          </a:prstGeom>
          <a:noFill/>
        </p:spPr>
        <p:txBody>
          <a:bodyPr wrap="square" rtlCol="0">
            <a:spAutoFit/>
          </a:bodyPr>
          <a:lstStyle/>
          <a:p>
            <a:pPr marL="285750" indent="-285750" algn="just">
              <a:buFont typeface="Arial" panose="020B0604020202020204" pitchFamily="34" charset="0"/>
              <a:buChar char="•"/>
            </a:pPr>
            <a:r>
              <a:rPr lang="zh-CN" altLang="zh-CN" sz="1600" b="1" kern="100" dirty="0">
                <a:effectLst/>
                <a:latin typeface="等线" panose="02010600030101010101" pitchFamily="2" charset="-122"/>
                <a:ea typeface="等线" panose="02010600030101010101" pitchFamily="2" charset="-122"/>
                <a:cs typeface="Times New Roman" panose="02020603050405020304" pitchFamily="18" charset="0"/>
              </a:rPr>
              <a:t>岗位职责说明书</a:t>
            </a:r>
          </a:p>
          <a:p>
            <a:pPr marL="285750" indent="-285750" algn="just">
              <a:buFont typeface="Arial" panose="020B0604020202020204" pitchFamily="34" charset="0"/>
              <a:buChar char="•"/>
            </a:pPr>
            <a:r>
              <a:rPr lang="zh-CN" altLang="zh-CN" sz="1600" b="1" kern="100" dirty="0">
                <a:solidFill>
                  <a:schemeClr val="bg1">
                    <a:lumMod val="85000"/>
                  </a:schemeClr>
                </a:solidFill>
                <a:effectLst/>
                <a:latin typeface="等线" panose="02010600030101010101" pitchFamily="2" charset="-122"/>
                <a:ea typeface="等线" panose="02010600030101010101" pitchFamily="2" charset="-122"/>
                <a:cs typeface="Times New Roman" panose="02020603050405020304" pitchFamily="18" charset="0"/>
              </a:rPr>
              <a:t>胜任力模型</a:t>
            </a:r>
          </a:p>
          <a:p>
            <a:pPr marL="285750" indent="-285750" algn="just">
              <a:buFont typeface="Arial" panose="020B0604020202020204" pitchFamily="34" charset="0"/>
              <a:buChar char="•"/>
            </a:pPr>
            <a:r>
              <a:rPr lang="zh-CN" altLang="zh-CN" sz="1600" b="1" kern="100" dirty="0">
                <a:solidFill>
                  <a:schemeClr val="bg1">
                    <a:lumMod val="85000"/>
                  </a:schemeClr>
                </a:solidFill>
                <a:effectLst/>
                <a:latin typeface="等线" panose="02010600030101010101" pitchFamily="2" charset="-122"/>
                <a:ea typeface="等线" panose="02010600030101010101" pitchFamily="2" charset="-122"/>
                <a:cs typeface="Times New Roman" panose="02020603050405020304" pitchFamily="18" charset="0"/>
              </a:rPr>
              <a:t>培养体系 </a:t>
            </a:r>
            <a:endParaRPr lang="en-US" altLang="zh-CN" sz="1600" b="1" kern="100" dirty="0">
              <a:solidFill>
                <a:schemeClr val="bg1">
                  <a:lumMod val="85000"/>
                </a:schemeClr>
              </a:solidFill>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600" b="1" kern="100" dirty="0">
                <a:solidFill>
                  <a:schemeClr val="bg1">
                    <a:lumMod val="85000"/>
                  </a:schemeClr>
                </a:solidFill>
                <a:effectLst/>
                <a:latin typeface="等线" panose="02010600030101010101" pitchFamily="2" charset="-122"/>
                <a:ea typeface="等线" panose="02010600030101010101" pitchFamily="2" charset="-122"/>
                <a:cs typeface="Times New Roman" panose="02020603050405020304" pitchFamily="18" charset="0"/>
              </a:rPr>
              <a:t>职级体系</a:t>
            </a:r>
            <a:endParaRPr lang="en-US" altLang="zh-CN" sz="1600" b="1"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600" b="1" kern="100" dirty="0">
                <a:solidFill>
                  <a:schemeClr val="bg1">
                    <a:lumMod val="85000"/>
                  </a:schemeClr>
                </a:solidFill>
                <a:effectLst/>
                <a:latin typeface="等线" panose="02010600030101010101" pitchFamily="2" charset="-122"/>
                <a:ea typeface="等线" panose="02010600030101010101" pitchFamily="2" charset="-122"/>
                <a:cs typeface="Times New Roman" panose="02020603050405020304" pitchFamily="18" charset="0"/>
              </a:rPr>
              <a:t>绩效</a:t>
            </a:r>
          </a:p>
          <a:p>
            <a:pPr marL="285750" indent="-285750" algn="just">
              <a:buFont typeface="Arial" panose="020B0604020202020204" pitchFamily="34" charset="0"/>
              <a:buChar char="•"/>
            </a:pPr>
            <a:r>
              <a:rPr lang="zh-CN" altLang="zh-CN" sz="1600" b="1" kern="100" dirty="0">
                <a:solidFill>
                  <a:schemeClr val="bg1">
                    <a:lumMod val="85000"/>
                  </a:schemeClr>
                </a:solidFill>
                <a:effectLst/>
                <a:latin typeface="等线" panose="02010600030101010101" pitchFamily="2" charset="-122"/>
                <a:ea typeface="等线" panose="02010600030101010101" pitchFamily="2" charset="-122"/>
                <a:cs typeface="Times New Roman" panose="02020603050405020304" pitchFamily="18" charset="0"/>
              </a:rPr>
              <a:t>应用</a:t>
            </a:r>
            <a:endParaRPr lang="zh-CN" altLang="en-US" sz="1600" b="1" dirty="0">
              <a:solidFill>
                <a:schemeClr val="bg1">
                  <a:lumMod val="85000"/>
                </a:schemeClr>
              </a:solidFill>
              <a:latin typeface="幼圆" panose="02010509060101010101" pitchFamily="49" charset="-122"/>
              <a:ea typeface="幼圆" panose="02010509060101010101" pitchFamily="49" charset="-122"/>
            </a:endParaRPr>
          </a:p>
        </p:txBody>
      </p:sp>
      <p:sp>
        <p:nvSpPr>
          <p:cNvPr id="2" name="TextBox 1"/>
          <p:cNvSpPr txBox="1"/>
          <p:nvPr/>
        </p:nvSpPr>
        <p:spPr>
          <a:xfrm>
            <a:off x="3647728" y="2924944"/>
            <a:ext cx="5832648" cy="646331"/>
          </a:xfrm>
          <a:prstGeom prst="rect">
            <a:avLst/>
          </a:prstGeom>
          <a:noFill/>
        </p:spPr>
        <p:txBody>
          <a:bodyPr wrap="square" rtlCol="0">
            <a:spAutoFit/>
          </a:bodyPr>
          <a:lstStyle/>
          <a:p>
            <a:r>
              <a:rPr lang="zh-CN" altLang="en-US" sz="3600" dirty="0" smtClean="0">
                <a:latin typeface="幼圆" panose="02010509060101010101" pitchFamily="49" charset="-122"/>
                <a:ea typeface="幼圆" panose="02010509060101010101" pitchFamily="49" charset="-122"/>
              </a:rPr>
              <a:t>业务部门主导，人事辅助</a:t>
            </a:r>
            <a:endParaRPr lang="zh-CN" altLang="en-US" sz="3600" dirty="0" smtClean="0">
              <a:latin typeface="幼圆" panose="02010509060101010101" pitchFamily="49" charset="-122"/>
              <a:ea typeface="幼圆" panose="02010509060101010101" pitchFamily="49" charset="-122"/>
            </a:endParaRPr>
          </a:p>
        </p:txBody>
      </p:sp>
    </p:spTree>
  </p:cSld>
  <p:clrMapOvr>
    <a:masterClrMapping/>
  </p:clrMapOvr>
  <p:transition spd="slow" advTm="0">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952500" y="0"/>
            <a:ext cx="10287000" cy="6858000"/>
          </a:xfrm>
          <a:prstGeom prst="rect">
            <a:avLst/>
          </a:prstGeom>
        </p:spPr>
      </p:pic>
      <p:pic>
        <p:nvPicPr>
          <p:cNvPr id="4" name="图片 3" descr="C:\Users\meng\Desktop\500811203.jpg500811203"/>
          <p:cNvPicPr>
            <a:picLocks noChangeAspect="1"/>
          </p:cNvPicPr>
          <p:nvPr/>
        </p:nvPicPr>
        <p:blipFill>
          <a:blip r:embed="rId4"/>
          <a:srcRect/>
          <a:stretch>
            <a:fillRect/>
          </a:stretch>
        </p:blipFill>
        <p:spPr>
          <a:xfrm>
            <a:off x="-10160" y="-635"/>
            <a:ext cx="12214225" cy="6858635"/>
          </a:xfrm>
          <a:prstGeom prst="rect">
            <a:avLst/>
          </a:prstGeom>
        </p:spPr>
      </p:pic>
      <p:sp>
        <p:nvSpPr>
          <p:cNvPr id="5" name="矩形 4"/>
          <p:cNvSpPr/>
          <p:nvPr/>
        </p:nvSpPr>
        <p:spPr>
          <a:xfrm>
            <a:off x="153068" y="1070150"/>
            <a:ext cx="1549400" cy="4717701"/>
          </a:xfrm>
          <a:prstGeom prst="rect">
            <a:avLst/>
          </a:prstGeom>
          <a:solidFill>
            <a:srgbClr val="0CA678"/>
          </a:solidFill>
          <a:ln>
            <a:noFill/>
          </a:ln>
          <a:effectLst>
            <a:outerShdw blurRad="50800" dist="38100" dir="2700000" algn="tl" rotWithShape="0">
              <a:srgbClr val="0CA67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黑体" charset="-122"/>
              <a:ea typeface="华文黑体" charset="-122"/>
            </a:endParaRPr>
          </a:p>
        </p:txBody>
      </p:sp>
      <p:sp>
        <p:nvSpPr>
          <p:cNvPr id="6" name="矩形 5"/>
          <p:cNvSpPr/>
          <p:nvPr/>
        </p:nvSpPr>
        <p:spPr>
          <a:xfrm>
            <a:off x="1694935" y="1057153"/>
            <a:ext cx="3460750" cy="4715934"/>
          </a:xfrm>
          <a:prstGeom prst="rect">
            <a:avLst/>
          </a:prstGeom>
          <a:solidFill>
            <a:schemeClr val="bg1"/>
          </a:solidFill>
          <a:ln>
            <a:noFill/>
          </a:ln>
          <a:effectLst>
            <a:outerShdw blurRad="50800" dist="38100" dir="2700000" algn="tl" rotWithShape="0">
              <a:srgbClr val="0CA67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黑体" charset="-122"/>
              <a:ea typeface="华文黑体" charset="-122"/>
            </a:endParaRPr>
          </a:p>
        </p:txBody>
      </p:sp>
      <p:sp>
        <p:nvSpPr>
          <p:cNvPr id="8" name="文本框 7"/>
          <p:cNvSpPr txBox="1"/>
          <p:nvPr/>
        </p:nvSpPr>
        <p:spPr>
          <a:xfrm>
            <a:off x="1661767" y="2564904"/>
            <a:ext cx="3460750" cy="584775"/>
          </a:xfrm>
          <a:prstGeom prst="rect">
            <a:avLst/>
          </a:prstGeom>
          <a:noFill/>
        </p:spPr>
        <p:txBody>
          <a:bodyPr wrap="square" rtlCol="0">
            <a:spAutoFit/>
          </a:bodyPr>
          <a:lstStyle/>
          <a:p>
            <a:pPr algn="ctr"/>
            <a:r>
              <a:rPr lang="zh-CN" altLang="en-US" sz="3200" dirty="0"/>
              <a:t>胜任力模型</a:t>
            </a:r>
          </a:p>
        </p:txBody>
      </p:sp>
      <p:sp>
        <p:nvSpPr>
          <p:cNvPr id="9" name="文本框 8"/>
          <p:cNvSpPr txBox="1"/>
          <p:nvPr/>
        </p:nvSpPr>
        <p:spPr>
          <a:xfrm>
            <a:off x="952500" y="1743199"/>
            <a:ext cx="1432816" cy="461665"/>
          </a:xfrm>
          <a:prstGeom prst="rect">
            <a:avLst/>
          </a:prstGeom>
          <a:noFill/>
        </p:spPr>
        <p:txBody>
          <a:bodyPr wrap="square" rtlCol="0">
            <a:spAutoFit/>
          </a:bodyPr>
          <a:lstStyle/>
          <a:p>
            <a:r>
              <a:rPr lang="en-US" altLang="zh-CN" sz="2400" dirty="0">
                <a:solidFill>
                  <a:schemeClr val="bg1"/>
                </a:solidFill>
                <a:latin typeface="华文黑体" charset="-122"/>
                <a:ea typeface="华文黑体" charset="-122"/>
              </a:rPr>
              <a:t>PART </a:t>
            </a:r>
            <a:r>
              <a:rPr lang="en-US" altLang="zh-CN" sz="2400" dirty="0">
                <a:solidFill>
                  <a:srgbClr val="0CA678"/>
                </a:solidFill>
                <a:latin typeface="华文黑体" charset="-122"/>
                <a:ea typeface="华文黑体" charset="-122"/>
              </a:rPr>
              <a:t>TWO</a:t>
            </a:r>
            <a:endParaRPr lang="zh-CN" altLang="en-US" sz="2400" dirty="0">
              <a:solidFill>
                <a:srgbClr val="0CA678"/>
              </a:solidFill>
              <a:latin typeface="华文黑体" charset="-122"/>
              <a:ea typeface="华文黑体" charset="-122"/>
            </a:endParaRPr>
          </a:p>
        </p:txBody>
      </p:sp>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92544" y="116632"/>
            <a:ext cx="1013088" cy="433951"/>
          </a:xfrm>
          <a:prstGeom prst="rect">
            <a:avLst/>
          </a:prstGeom>
        </p:spPr>
      </p:pic>
      <p:sp>
        <p:nvSpPr>
          <p:cNvPr id="10" name="TextBox 9"/>
          <p:cNvSpPr txBox="1"/>
          <p:nvPr/>
        </p:nvSpPr>
        <p:spPr>
          <a:xfrm>
            <a:off x="2385316" y="3447812"/>
            <a:ext cx="1654078" cy="369332"/>
          </a:xfrm>
          <a:prstGeom prst="rect">
            <a:avLst/>
          </a:prstGeom>
          <a:noFill/>
        </p:spPr>
        <p:txBody>
          <a:bodyPr wrap="square" rtlCol="0">
            <a:spAutoFit/>
          </a:bodyPr>
          <a:lstStyle/>
          <a:p>
            <a:r>
              <a:rPr lang="zh-CN" altLang="en-US" dirty="0">
                <a:latin typeface="幼圆" panose="02010509060101010101" pitchFamily="49" charset="-122"/>
                <a:ea typeface="幼圆" panose="02010509060101010101" pitchFamily="49" charset="-122"/>
              </a:rPr>
              <a:t>识别能力差距</a:t>
            </a: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42"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92544" y="116632"/>
            <a:ext cx="1013088" cy="433951"/>
          </a:xfrm>
          <a:prstGeom prst="rect">
            <a:avLst/>
          </a:prstGeom>
        </p:spPr>
      </p:pic>
      <p:sp>
        <p:nvSpPr>
          <p:cNvPr id="9" name="矩形 8"/>
          <p:cNvSpPr/>
          <p:nvPr/>
        </p:nvSpPr>
        <p:spPr>
          <a:xfrm>
            <a:off x="153068" y="1070150"/>
            <a:ext cx="1334420" cy="5311178"/>
          </a:xfrm>
          <a:prstGeom prst="rect">
            <a:avLst/>
          </a:prstGeom>
          <a:solidFill>
            <a:srgbClr val="0CA678"/>
          </a:solidFill>
          <a:ln>
            <a:noFill/>
          </a:ln>
          <a:effectLst>
            <a:outerShdw blurRad="50800" dist="38100" dir="2700000" algn="tl" rotWithShape="0">
              <a:srgbClr val="0CA67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黑体" charset="-122"/>
              <a:ea typeface="华文黑体" charset="-122"/>
            </a:endParaRPr>
          </a:p>
        </p:txBody>
      </p:sp>
      <p:sp>
        <p:nvSpPr>
          <p:cNvPr id="10" name="文本框 2"/>
          <p:cNvSpPr txBox="1"/>
          <p:nvPr/>
        </p:nvSpPr>
        <p:spPr>
          <a:xfrm>
            <a:off x="153068" y="2566099"/>
            <a:ext cx="1334420" cy="2062103"/>
          </a:xfrm>
          <a:prstGeom prst="rect">
            <a:avLst/>
          </a:prstGeom>
          <a:noFill/>
        </p:spPr>
        <p:txBody>
          <a:bodyPr wrap="square" rtlCol="0">
            <a:spAutoFit/>
          </a:bodyPr>
          <a:lstStyle/>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岗位职责说明书</a:t>
            </a:r>
          </a:p>
          <a:p>
            <a:pPr marL="285750" indent="-285750" algn="just">
              <a:buFont typeface="Arial" panose="020B0604020202020204" pitchFamily="34" charset="0"/>
              <a:buChar char="•"/>
            </a:pP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胜任力模型</a:t>
            </a:r>
          </a:p>
          <a:p>
            <a:pPr marL="285750" indent="-285750" algn="just">
              <a:buFont typeface="Arial" panose="020B0604020202020204" pitchFamily="34" charset="0"/>
              <a:buChar char="•"/>
            </a:pPr>
            <a:r>
              <a:rPr lang="zh-CN" altLang="zh-CN" sz="1600" kern="100" dirty="0">
                <a:solidFill>
                  <a:schemeClr val="bg1">
                    <a:lumMod val="85000"/>
                  </a:schemeClr>
                </a:solidFill>
                <a:effectLst/>
                <a:latin typeface="等线" panose="02010600030101010101" pitchFamily="2" charset="-122"/>
                <a:ea typeface="等线" panose="02010600030101010101" pitchFamily="2" charset="-122"/>
                <a:cs typeface="Times New Roman" panose="02020603050405020304" pitchFamily="18" charset="0"/>
              </a:rPr>
              <a:t>培养体系 </a:t>
            </a:r>
            <a:endParaRPr lang="en-US" altLang="zh-CN" sz="1600" kern="100" dirty="0">
              <a:solidFill>
                <a:schemeClr val="bg1">
                  <a:lumMod val="85000"/>
                </a:schemeClr>
              </a:solidFill>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600" kern="100" dirty="0">
                <a:solidFill>
                  <a:schemeClr val="bg1">
                    <a:lumMod val="85000"/>
                  </a:schemeClr>
                </a:solidFill>
                <a:effectLst/>
                <a:latin typeface="等线" panose="02010600030101010101" pitchFamily="2" charset="-122"/>
                <a:ea typeface="等线" panose="02010600030101010101" pitchFamily="2" charset="-122"/>
                <a:cs typeface="Times New Roman" panose="02020603050405020304" pitchFamily="18" charset="0"/>
              </a:rPr>
              <a:t>职级体系</a:t>
            </a:r>
            <a:endParaRPr lang="en-US"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600" kern="100" dirty="0">
                <a:solidFill>
                  <a:schemeClr val="bg1">
                    <a:lumMod val="85000"/>
                  </a:schemeClr>
                </a:solidFill>
                <a:effectLst/>
                <a:latin typeface="等线" panose="02010600030101010101" pitchFamily="2" charset="-122"/>
                <a:ea typeface="等线" panose="02010600030101010101" pitchFamily="2" charset="-122"/>
                <a:cs typeface="Times New Roman" panose="02020603050405020304" pitchFamily="18" charset="0"/>
              </a:rPr>
              <a:t>绩效</a:t>
            </a:r>
          </a:p>
          <a:p>
            <a:pPr marL="285750" indent="-285750" algn="just">
              <a:buFont typeface="Arial" panose="020B0604020202020204" pitchFamily="34" charset="0"/>
              <a:buChar char="•"/>
            </a:pPr>
            <a:r>
              <a:rPr lang="zh-CN" altLang="zh-CN" sz="1600" kern="100" dirty="0">
                <a:solidFill>
                  <a:schemeClr val="bg1">
                    <a:lumMod val="85000"/>
                  </a:schemeClr>
                </a:solidFill>
                <a:effectLst/>
                <a:latin typeface="等线" panose="02010600030101010101" pitchFamily="2" charset="-122"/>
                <a:ea typeface="等线" panose="02010600030101010101" pitchFamily="2" charset="-122"/>
                <a:cs typeface="Times New Roman" panose="02020603050405020304" pitchFamily="18" charset="0"/>
              </a:rPr>
              <a:t>应用</a:t>
            </a:r>
            <a:endParaRPr lang="zh-CN" altLang="en-US" sz="1600" dirty="0">
              <a:solidFill>
                <a:schemeClr val="bg1">
                  <a:lumMod val="85000"/>
                </a:schemeClr>
              </a:solidFill>
              <a:latin typeface="幼圆" panose="02010509060101010101" pitchFamily="49" charset="-122"/>
              <a:ea typeface="幼圆" panose="02010509060101010101" pitchFamily="49" charset="-122"/>
            </a:endParaRPr>
          </a:p>
        </p:txBody>
      </p:sp>
      <p:sp>
        <p:nvSpPr>
          <p:cNvPr id="7" name="文本框 5"/>
          <p:cNvSpPr txBox="1"/>
          <p:nvPr/>
        </p:nvSpPr>
        <p:spPr>
          <a:xfrm>
            <a:off x="7664628" y="1840534"/>
            <a:ext cx="2369970" cy="498598"/>
          </a:xfrm>
          <a:prstGeom prst="rect">
            <a:avLst/>
          </a:prstGeom>
          <a:noFill/>
        </p:spPr>
        <p:txBody>
          <a:bodyPr wrap="square">
            <a:noAutofit/>
          </a:bodyPr>
          <a:lstStyle/>
          <a:p>
            <a:pPr>
              <a:lnSpc>
                <a:spcPct val="120000"/>
              </a:lnSpc>
            </a:pPr>
            <a:r>
              <a:rPr lang="zh-CN" altLang="en-US" sz="2400" dirty="0"/>
              <a:t>岗位通用素质</a:t>
            </a:r>
          </a:p>
        </p:txBody>
      </p:sp>
      <p:sp>
        <p:nvSpPr>
          <p:cNvPr id="8" name="文本框 7"/>
          <p:cNvSpPr txBox="1"/>
          <p:nvPr/>
        </p:nvSpPr>
        <p:spPr>
          <a:xfrm>
            <a:off x="2596059" y="3192826"/>
            <a:ext cx="2921387" cy="611242"/>
          </a:xfrm>
          <a:prstGeom prst="rect">
            <a:avLst/>
          </a:prstGeom>
          <a:noFill/>
        </p:spPr>
        <p:txBody>
          <a:bodyPr wrap="square">
            <a:noAutofit/>
          </a:bodyPr>
          <a:lstStyle/>
          <a:p>
            <a:pPr>
              <a:lnSpc>
                <a:spcPct val="120000"/>
              </a:lnSpc>
            </a:pPr>
            <a:r>
              <a:rPr lang="zh-CN" altLang="en-US" sz="2400" dirty="0"/>
              <a:t>管理者素养</a:t>
            </a:r>
          </a:p>
        </p:txBody>
      </p:sp>
      <p:sp>
        <p:nvSpPr>
          <p:cNvPr id="11" name="文本框 9"/>
          <p:cNvSpPr txBox="1"/>
          <p:nvPr/>
        </p:nvSpPr>
        <p:spPr>
          <a:xfrm>
            <a:off x="7664628" y="3075901"/>
            <a:ext cx="2369970" cy="498598"/>
          </a:xfrm>
          <a:prstGeom prst="rect">
            <a:avLst/>
          </a:prstGeom>
          <a:noFill/>
        </p:spPr>
        <p:txBody>
          <a:bodyPr wrap="square">
            <a:noAutofit/>
          </a:bodyPr>
          <a:lstStyle/>
          <a:p>
            <a:pPr>
              <a:lnSpc>
                <a:spcPct val="120000"/>
              </a:lnSpc>
            </a:pPr>
            <a:r>
              <a:rPr lang="zh-CN" altLang="en-US" sz="2400" dirty="0"/>
              <a:t>价值观</a:t>
            </a:r>
          </a:p>
        </p:txBody>
      </p:sp>
      <p:sp>
        <p:nvSpPr>
          <p:cNvPr id="12" name="文本框 11"/>
          <p:cNvSpPr txBox="1"/>
          <p:nvPr/>
        </p:nvSpPr>
        <p:spPr>
          <a:xfrm>
            <a:off x="2596061" y="1840534"/>
            <a:ext cx="2369970" cy="498598"/>
          </a:xfrm>
          <a:prstGeom prst="rect">
            <a:avLst/>
          </a:prstGeom>
          <a:noFill/>
        </p:spPr>
        <p:txBody>
          <a:bodyPr wrap="square">
            <a:noAutofit/>
          </a:bodyPr>
          <a:lstStyle/>
          <a:p>
            <a:pPr>
              <a:lnSpc>
                <a:spcPct val="120000"/>
              </a:lnSpc>
            </a:pPr>
            <a:r>
              <a:rPr lang="zh-CN" altLang="en-US" sz="2400" dirty="0"/>
              <a:t>岗位专业能力</a:t>
            </a:r>
          </a:p>
        </p:txBody>
      </p:sp>
      <p:grpSp>
        <p:nvGrpSpPr>
          <p:cNvPr id="13" name="组合 12"/>
          <p:cNvGrpSpPr/>
          <p:nvPr/>
        </p:nvGrpSpPr>
        <p:grpSpPr>
          <a:xfrm>
            <a:off x="6950490" y="1731696"/>
            <a:ext cx="602706" cy="602706"/>
            <a:chOff x="876300" y="2747342"/>
            <a:chExt cx="602706" cy="602706"/>
          </a:xfrm>
        </p:grpSpPr>
        <p:sp>
          <p:nvSpPr>
            <p:cNvPr id="14" name="椭圆 13"/>
            <p:cNvSpPr/>
            <p:nvPr/>
          </p:nvSpPr>
          <p:spPr>
            <a:xfrm>
              <a:off x="876300" y="2747342"/>
              <a:ext cx="602706" cy="602706"/>
            </a:xfrm>
            <a:prstGeom prst="ellipse">
              <a:avLst/>
            </a:prstGeom>
            <a:noFill/>
            <a:ln w="38100">
              <a:solidFill>
                <a:srgbClr val="3F434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5" name="任意多边形 17"/>
            <p:cNvSpPr/>
            <p:nvPr/>
          </p:nvSpPr>
          <p:spPr>
            <a:xfrm>
              <a:off x="988495" y="2859537"/>
              <a:ext cx="378316" cy="378316"/>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16" name="组合 15"/>
          <p:cNvGrpSpPr/>
          <p:nvPr/>
        </p:nvGrpSpPr>
        <p:grpSpPr>
          <a:xfrm>
            <a:off x="1881923" y="3083988"/>
            <a:ext cx="602706" cy="602706"/>
            <a:chOff x="876300" y="3703838"/>
            <a:chExt cx="602706" cy="602706"/>
          </a:xfrm>
        </p:grpSpPr>
        <p:sp>
          <p:nvSpPr>
            <p:cNvPr id="17" name="椭圆 16"/>
            <p:cNvSpPr/>
            <p:nvPr/>
          </p:nvSpPr>
          <p:spPr>
            <a:xfrm>
              <a:off x="876300" y="3703838"/>
              <a:ext cx="602706" cy="602706"/>
            </a:xfrm>
            <a:prstGeom prst="ellipse">
              <a:avLst/>
            </a:prstGeom>
            <a:noFill/>
            <a:ln w="38100">
              <a:solidFill>
                <a:srgbClr val="3F434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8" name="任意多边形 18"/>
            <p:cNvSpPr/>
            <p:nvPr/>
          </p:nvSpPr>
          <p:spPr>
            <a:xfrm>
              <a:off x="988495" y="3816033"/>
              <a:ext cx="378316" cy="378316"/>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19" name="组合 18"/>
          <p:cNvGrpSpPr/>
          <p:nvPr/>
        </p:nvGrpSpPr>
        <p:grpSpPr>
          <a:xfrm>
            <a:off x="6950491" y="2967063"/>
            <a:ext cx="602706" cy="602706"/>
            <a:chOff x="876300" y="4660334"/>
            <a:chExt cx="602706" cy="602706"/>
          </a:xfrm>
        </p:grpSpPr>
        <p:sp>
          <p:nvSpPr>
            <p:cNvPr id="20" name="椭圆 19"/>
            <p:cNvSpPr/>
            <p:nvPr/>
          </p:nvSpPr>
          <p:spPr>
            <a:xfrm>
              <a:off x="876300" y="4660334"/>
              <a:ext cx="602706" cy="602706"/>
            </a:xfrm>
            <a:prstGeom prst="ellipse">
              <a:avLst/>
            </a:prstGeom>
            <a:noFill/>
            <a:ln w="38100">
              <a:solidFill>
                <a:srgbClr val="3F434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en-US">
                  <a:solidFill>
                    <a:schemeClr val="tx1">
                      <a:lumMod val="50000"/>
                      <a:lumOff val="50000"/>
                    </a:schemeClr>
                  </a:solidFill>
                </a:rPr>
                <a:t></a:t>
              </a:r>
            </a:p>
          </p:txBody>
        </p:sp>
        <p:sp>
          <p:nvSpPr>
            <p:cNvPr id="21" name="任意多边形 19"/>
            <p:cNvSpPr/>
            <p:nvPr/>
          </p:nvSpPr>
          <p:spPr>
            <a:xfrm>
              <a:off x="988495" y="4772529"/>
              <a:ext cx="378316" cy="378316"/>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en-US">
                  <a:solidFill>
                    <a:schemeClr val="tx1">
                      <a:lumMod val="50000"/>
                      <a:lumOff val="50000"/>
                    </a:schemeClr>
                  </a:solidFill>
                </a:rPr>
                <a:t></a:t>
              </a:r>
            </a:p>
          </p:txBody>
        </p:sp>
      </p:grpSp>
      <p:grpSp>
        <p:nvGrpSpPr>
          <p:cNvPr id="22" name="组合 21"/>
          <p:cNvGrpSpPr/>
          <p:nvPr/>
        </p:nvGrpSpPr>
        <p:grpSpPr>
          <a:xfrm>
            <a:off x="1881924" y="1731696"/>
            <a:ext cx="602706" cy="602706"/>
            <a:chOff x="876300" y="1772816"/>
            <a:chExt cx="602706" cy="602706"/>
          </a:xfrm>
        </p:grpSpPr>
        <p:sp>
          <p:nvSpPr>
            <p:cNvPr id="23" name="椭圆 22"/>
            <p:cNvSpPr/>
            <p:nvPr/>
          </p:nvSpPr>
          <p:spPr>
            <a:xfrm>
              <a:off x="876300" y="1772816"/>
              <a:ext cx="602706" cy="602706"/>
            </a:xfrm>
            <a:prstGeom prst="ellipse">
              <a:avLst/>
            </a:prstGeom>
            <a:noFill/>
            <a:ln w="38100">
              <a:solidFill>
                <a:srgbClr val="3F434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4" name="任意多边形 20"/>
            <p:cNvSpPr/>
            <p:nvPr/>
          </p:nvSpPr>
          <p:spPr>
            <a:xfrm>
              <a:off x="988495" y="1885011"/>
              <a:ext cx="378316" cy="378316"/>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25" name="文本框 9"/>
          <p:cNvSpPr txBox="1"/>
          <p:nvPr/>
        </p:nvSpPr>
        <p:spPr>
          <a:xfrm>
            <a:off x="2559177" y="4829090"/>
            <a:ext cx="2369970" cy="498598"/>
          </a:xfrm>
          <a:prstGeom prst="rect">
            <a:avLst/>
          </a:prstGeom>
          <a:noFill/>
        </p:spPr>
        <p:txBody>
          <a:bodyPr wrap="square">
            <a:noAutofit/>
          </a:bodyPr>
          <a:lstStyle/>
          <a:p>
            <a:pPr>
              <a:lnSpc>
                <a:spcPct val="120000"/>
              </a:lnSpc>
            </a:pPr>
            <a:r>
              <a:rPr lang="zh-CN" altLang="en-US" sz="2400" dirty="0"/>
              <a:t>能力项评估标准</a:t>
            </a:r>
          </a:p>
        </p:txBody>
      </p:sp>
      <p:grpSp>
        <p:nvGrpSpPr>
          <p:cNvPr id="26" name="组合 25"/>
          <p:cNvGrpSpPr/>
          <p:nvPr/>
        </p:nvGrpSpPr>
        <p:grpSpPr>
          <a:xfrm>
            <a:off x="1845040" y="4797718"/>
            <a:ext cx="602706" cy="602706"/>
            <a:chOff x="876300" y="4660334"/>
            <a:chExt cx="602706" cy="602706"/>
          </a:xfrm>
        </p:grpSpPr>
        <p:sp>
          <p:nvSpPr>
            <p:cNvPr id="27" name="椭圆 26"/>
            <p:cNvSpPr/>
            <p:nvPr/>
          </p:nvSpPr>
          <p:spPr>
            <a:xfrm>
              <a:off x="876300" y="4660334"/>
              <a:ext cx="602706" cy="602706"/>
            </a:xfrm>
            <a:prstGeom prst="ellipse">
              <a:avLst/>
            </a:prstGeom>
            <a:noFill/>
            <a:ln w="38100">
              <a:solidFill>
                <a:srgbClr val="3F434F"/>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en-US">
                  <a:solidFill>
                    <a:schemeClr val="tx1">
                      <a:lumMod val="50000"/>
                      <a:lumOff val="50000"/>
                    </a:schemeClr>
                  </a:solidFill>
                </a:rPr>
                <a:t></a:t>
              </a:r>
            </a:p>
          </p:txBody>
        </p:sp>
        <p:sp>
          <p:nvSpPr>
            <p:cNvPr id="28" name="任意多边形 19"/>
            <p:cNvSpPr/>
            <p:nvPr/>
          </p:nvSpPr>
          <p:spPr>
            <a:xfrm>
              <a:off x="988495" y="4772529"/>
              <a:ext cx="378316" cy="378316"/>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en-US">
                  <a:solidFill>
                    <a:schemeClr val="tx1">
                      <a:lumMod val="50000"/>
                      <a:lumOff val="50000"/>
                    </a:schemeClr>
                  </a:solidFill>
                </a:rPr>
                <a:t></a:t>
              </a:r>
            </a:p>
          </p:txBody>
        </p:sp>
      </p:gr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 calcmode="lin" valueType="num">
                                      <p:cBhvr>
                                        <p:cTn id="9" dur="500" fill="hold"/>
                                        <p:tgtEl>
                                          <p:spTgt spid="13"/>
                                        </p:tgtEl>
                                        <p:attrNameLst>
                                          <p:attrName>style.rotation</p:attrName>
                                        </p:attrNameLst>
                                      </p:cBhvr>
                                      <p:tavLst>
                                        <p:tav tm="0">
                                          <p:val>
                                            <p:fltVal val="360"/>
                                          </p:val>
                                        </p:tav>
                                        <p:tav tm="100000">
                                          <p:val>
                                            <p:fltVal val="0"/>
                                          </p:val>
                                        </p:tav>
                                      </p:tavLst>
                                    </p:anim>
                                    <p:animEffect transition="in" filter="fade">
                                      <p:cBhvr>
                                        <p:cTn id="10" dur="500"/>
                                        <p:tgtEl>
                                          <p:spTgt spid="13"/>
                                        </p:tgtEl>
                                      </p:cBhvr>
                                    </p:animEffect>
                                  </p:childTnLst>
                                </p:cTn>
                              </p:par>
                              <p:par>
                                <p:cTn id="11" presetID="49" presetClass="entr" presetSubtype="0" decel="10000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fltVal val="0"/>
                                          </p:val>
                                        </p:tav>
                                        <p:tav tm="100000">
                                          <p:val>
                                            <p:strVal val="#ppt_h"/>
                                          </p:val>
                                        </p:tav>
                                      </p:tavLst>
                                    </p:anim>
                                    <p:anim calcmode="lin" valueType="num">
                                      <p:cBhvr>
                                        <p:cTn id="15" dur="500" fill="hold"/>
                                        <p:tgtEl>
                                          <p:spTgt spid="16"/>
                                        </p:tgtEl>
                                        <p:attrNameLst>
                                          <p:attrName>style.rotation</p:attrName>
                                        </p:attrNameLst>
                                      </p:cBhvr>
                                      <p:tavLst>
                                        <p:tav tm="0">
                                          <p:val>
                                            <p:fltVal val="360"/>
                                          </p:val>
                                        </p:tav>
                                        <p:tav tm="100000">
                                          <p:val>
                                            <p:fltVal val="0"/>
                                          </p:val>
                                        </p:tav>
                                      </p:tavLst>
                                    </p:anim>
                                    <p:animEffect transition="in" filter="fade">
                                      <p:cBhvr>
                                        <p:cTn id="16" dur="500"/>
                                        <p:tgtEl>
                                          <p:spTgt spid="16"/>
                                        </p:tgtEl>
                                      </p:cBhvr>
                                    </p:animEffect>
                                  </p:childTnLst>
                                </p:cTn>
                              </p:par>
                              <p:par>
                                <p:cTn id="17" presetID="49" presetClass="entr" presetSubtype="0" decel="10000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p:cTn id="19" dur="500" fill="hold"/>
                                        <p:tgtEl>
                                          <p:spTgt spid="19"/>
                                        </p:tgtEl>
                                        <p:attrNameLst>
                                          <p:attrName>ppt_w</p:attrName>
                                        </p:attrNameLst>
                                      </p:cBhvr>
                                      <p:tavLst>
                                        <p:tav tm="0">
                                          <p:val>
                                            <p:fltVal val="0"/>
                                          </p:val>
                                        </p:tav>
                                        <p:tav tm="100000">
                                          <p:val>
                                            <p:strVal val="#ppt_w"/>
                                          </p:val>
                                        </p:tav>
                                      </p:tavLst>
                                    </p:anim>
                                    <p:anim calcmode="lin" valueType="num">
                                      <p:cBhvr>
                                        <p:cTn id="20" dur="500" fill="hold"/>
                                        <p:tgtEl>
                                          <p:spTgt spid="19"/>
                                        </p:tgtEl>
                                        <p:attrNameLst>
                                          <p:attrName>ppt_h</p:attrName>
                                        </p:attrNameLst>
                                      </p:cBhvr>
                                      <p:tavLst>
                                        <p:tav tm="0">
                                          <p:val>
                                            <p:fltVal val="0"/>
                                          </p:val>
                                        </p:tav>
                                        <p:tav tm="100000">
                                          <p:val>
                                            <p:strVal val="#ppt_h"/>
                                          </p:val>
                                        </p:tav>
                                      </p:tavLst>
                                    </p:anim>
                                    <p:anim calcmode="lin" valueType="num">
                                      <p:cBhvr>
                                        <p:cTn id="21" dur="500" fill="hold"/>
                                        <p:tgtEl>
                                          <p:spTgt spid="19"/>
                                        </p:tgtEl>
                                        <p:attrNameLst>
                                          <p:attrName>style.rotation</p:attrName>
                                        </p:attrNameLst>
                                      </p:cBhvr>
                                      <p:tavLst>
                                        <p:tav tm="0">
                                          <p:val>
                                            <p:fltVal val="360"/>
                                          </p:val>
                                        </p:tav>
                                        <p:tav tm="100000">
                                          <p:val>
                                            <p:fltVal val="0"/>
                                          </p:val>
                                        </p:tav>
                                      </p:tavLst>
                                    </p:anim>
                                    <p:animEffect transition="in" filter="fade">
                                      <p:cBhvr>
                                        <p:cTn id="22" dur="500"/>
                                        <p:tgtEl>
                                          <p:spTgt spid="19"/>
                                        </p:tgtEl>
                                      </p:cBhvr>
                                    </p:animEffect>
                                  </p:childTnLst>
                                </p:cTn>
                              </p:par>
                              <p:par>
                                <p:cTn id="23" presetID="49" presetClass="entr" presetSubtype="0" decel="10000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500" fill="hold"/>
                                        <p:tgtEl>
                                          <p:spTgt spid="22"/>
                                        </p:tgtEl>
                                        <p:attrNameLst>
                                          <p:attrName>ppt_w</p:attrName>
                                        </p:attrNameLst>
                                      </p:cBhvr>
                                      <p:tavLst>
                                        <p:tav tm="0">
                                          <p:val>
                                            <p:fltVal val="0"/>
                                          </p:val>
                                        </p:tav>
                                        <p:tav tm="100000">
                                          <p:val>
                                            <p:strVal val="#ppt_w"/>
                                          </p:val>
                                        </p:tav>
                                      </p:tavLst>
                                    </p:anim>
                                    <p:anim calcmode="lin" valueType="num">
                                      <p:cBhvr>
                                        <p:cTn id="26" dur="500" fill="hold"/>
                                        <p:tgtEl>
                                          <p:spTgt spid="22"/>
                                        </p:tgtEl>
                                        <p:attrNameLst>
                                          <p:attrName>ppt_h</p:attrName>
                                        </p:attrNameLst>
                                      </p:cBhvr>
                                      <p:tavLst>
                                        <p:tav tm="0">
                                          <p:val>
                                            <p:fltVal val="0"/>
                                          </p:val>
                                        </p:tav>
                                        <p:tav tm="100000">
                                          <p:val>
                                            <p:strVal val="#ppt_h"/>
                                          </p:val>
                                        </p:tav>
                                      </p:tavLst>
                                    </p:anim>
                                    <p:anim calcmode="lin" valueType="num">
                                      <p:cBhvr>
                                        <p:cTn id="27" dur="500" fill="hold"/>
                                        <p:tgtEl>
                                          <p:spTgt spid="22"/>
                                        </p:tgtEl>
                                        <p:attrNameLst>
                                          <p:attrName>style.rotation</p:attrName>
                                        </p:attrNameLst>
                                      </p:cBhvr>
                                      <p:tavLst>
                                        <p:tav tm="0">
                                          <p:val>
                                            <p:fltVal val="360"/>
                                          </p:val>
                                        </p:tav>
                                        <p:tav tm="100000">
                                          <p:val>
                                            <p:fltVal val="0"/>
                                          </p:val>
                                        </p:tav>
                                      </p:tavLst>
                                    </p:anim>
                                    <p:animEffect transition="in" filter="fade">
                                      <p:cBhvr>
                                        <p:cTn id="28" dur="500"/>
                                        <p:tgtEl>
                                          <p:spTgt spid="22"/>
                                        </p:tgtEl>
                                      </p:cBhvr>
                                    </p:animEffect>
                                  </p:childTnLst>
                                </p:cTn>
                              </p:par>
                            </p:childTnLst>
                          </p:cTn>
                        </p:par>
                        <p:par>
                          <p:cTn id="29" fill="hold">
                            <p:stCondLst>
                              <p:cond delay="500"/>
                            </p:stCondLst>
                            <p:childTnLst>
                              <p:par>
                                <p:cTn id="30" presetID="2" presetClass="entr" presetSubtype="4"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ppt_x"/>
                                          </p:val>
                                        </p:tav>
                                        <p:tav tm="100000">
                                          <p:val>
                                            <p:strVal val="#ppt_x"/>
                                          </p:val>
                                        </p:tav>
                                      </p:tavLst>
                                    </p:anim>
                                    <p:anim calcmode="lin" valueType="num">
                                      <p:cBhvr additive="base">
                                        <p:cTn id="33" dur="500" fill="hold"/>
                                        <p:tgtEl>
                                          <p:spTgt spid="12"/>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ppt_x"/>
                                          </p:val>
                                        </p:tav>
                                        <p:tav tm="100000">
                                          <p:val>
                                            <p:strVal val="#ppt_x"/>
                                          </p:val>
                                        </p:tav>
                                      </p:tavLst>
                                    </p:anim>
                                    <p:anim calcmode="lin" valueType="num">
                                      <p:cBhvr additive="base">
                                        <p:cTn id="37" dur="500" fill="hold"/>
                                        <p:tgtEl>
                                          <p:spTgt spid="7"/>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additive="base">
                                        <p:cTn id="40" dur="500" fill="hold"/>
                                        <p:tgtEl>
                                          <p:spTgt spid="8"/>
                                        </p:tgtEl>
                                        <p:attrNameLst>
                                          <p:attrName>ppt_x</p:attrName>
                                        </p:attrNameLst>
                                      </p:cBhvr>
                                      <p:tavLst>
                                        <p:tav tm="0">
                                          <p:val>
                                            <p:strVal val="#ppt_x"/>
                                          </p:val>
                                        </p:tav>
                                        <p:tav tm="100000">
                                          <p:val>
                                            <p:strVal val="#ppt_x"/>
                                          </p:val>
                                        </p:tav>
                                      </p:tavLst>
                                    </p:anim>
                                    <p:anim calcmode="lin" valueType="num">
                                      <p:cBhvr additive="base">
                                        <p:cTn id="41" dur="500" fill="hold"/>
                                        <p:tgtEl>
                                          <p:spTgt spid="8"/>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additive="base">
                                        <p:cTn id="44" dur="500" fill="hold"/>
                                        <p:tgtEl>
                                          <p:spTgt spid="11"/>
                                        </p:tgtEl>
                                        <p:attrNameLst>
                                          <p:attrName>ppt_x</p:attrName>
                                        </p:attrNameLst>
                                      </p:cBhvr>
                                      <p:tavLst>
                                        <p:tav tm="0">
                                          <p:val>
                                            <p:strVal val="#ppt_x"/>
                                          </p:val>
                                        </p:tav>
                                        <p:tav tm="100000">
                                          <p:val>
                                            <p:strVal val="#ppt_x"/>
                                          </p:val>
                                        </p:tav>
                                      </p:tavLst>
                                    </p:anim>
                                    <p:anim calcmode="lin" valueType="num">
                                      <p:cBhvr additive="base">
                                        <p:cTn id="45" dur="500" fill="hold"/>
                                        <p:tgtEl>
                                          <p:spTgt spid="11"/>
                                        </p:tgtEl>
                                        <p:attrNameLst>
                                          <p:attrName>ppt_y</p:attrName>
                                        </p:attrNameLst>
                                      </p:cBhvr>
                                      <p:tavLst>
                                        <p:tav tm="0">
                                          <p:val>
                                            <p:strVal val="1+#ppt_h/2"/>
                                          </p:val>
                                        </p:tav>
                                        <p:tav tm="100000">
                                          <p:val>
                                            <p:strVal val="#ppt_y"/>
                                          </p:val>
                                        </p:tav>
                                      </p:tavLst>
                                    </p:anim>
                                  </p:childTnLst>
                                </p:cTn>
                              </p:par>
                              <p:par>
                                <p:cTn id="46" presetID="49" presetClass="entr" presetSubtype="0" decel="100000" fill="hold" nodeType="withEffect">
                                  <p:stCondLst>
                                    <p:cond delay="0"/>
                                  </p:stCondLst>
                                  <p:childTnLst>
                                    <p:set>
                                      <p:cBhvr>
                                        <p:cTn id="47" dur="1" fill="hold">
                                          <p:stCondLst>
                                            <p:cond delay="0"/>
                                          </p:stCondLst>
                                        </p:cTn>
                                        <p:tgtEl>
                                          <p:spTgt spid="26"/>
                                        </p:tgtEl>
                                        <p:attrNameLst>
                                          <p:attrName>style.visibility</p:attrName>
                                        </p:attrNameLst>
                                      </p:cBhvr>
                                      <p:to>
                                        <p:strVal val="visible"/>
                                      </p:to>
                                    </p:set>
                                    <p:anim calcmode="lin" valueType="num">
                                      <p:cBhvr>
                                        <p:cTn id="48" dur="500" fill="hold"/>
                                        <p:tgtEl>
                                          <p:spTgt spid="26"/>
                                        </p:tgtEl>
                                        <p:attrNameLst>
                                          <p:attrName>ppt_w</p:attrName>
                                        </p:attrNameLst>
                                      </p:cBhvr>
                                      <p:tavLst>
                                        <p:tav tm="0">
                                          <p:val>
                                            <p:fltVal val="0"/>
                                          </p:val>
                                        </p:tav>
                                        <p:tav tm="100000">
                                          <p:val>
                                            <p:strVal val="#ppt_w"/>
                                          </p:val>
                                        </p:tav>
                                      </p:tavLst>
                                    </p:anim>
                                    <p:anim calcmode="lin" valueType="num">
                                      <p:cBhvr>
                                        <p:cTn id="49" dur="500" fill="hold"/>
                                        <p:tgtEl>
                                          <p:spTgt spid="26"/>
                                        </p:tgtEl>
                                        <p:attrNameLst>
                                          <p:attrName>ppt_h</p:attrName>
                                        </p:attrNameLst>
                                      </p:cBhvr>
                                      <p:tavLst>
                                        <p:tav tm="0">
                                          <p:val>
                                            <p:fltVal val="0"/>
                                          </p:val>
                                        </p:tav>
                                        <p:tav tm="100000">
                                          <p:val>
                                            <p:strVal val="#ppt_h"/>
                                          </p:val>
                                        </p:tav>
                                      </p:tavLst>
                                    </p:anim>
                                    <p:anim calcmode="lin" valueType="num">
                                      <p:cBhvr>
                                        <p:cTn id="50" dur="500" fill="hold"/>
                                        <p:tgtEl>
                                          <p:spTgt spid="26"/>
                                        </p:tgtEl>
                                        <p:attrNameLst>
                                          <p:attrName>style.rotation</p:attrName>
                                        </p:attrNameLst>
                                      </p:cBhvr>
                                      <p:tavLst>
                                        <p:tav tm="0">
                                          <p:val>
                                            <p:fltVal val="360"/>
                                          </p:val>
                                        </p:tav>
                                        <p:tav tm="100000">
                                          <p:val>
                                            <p:fltVal val="0"/>
                                          </p:val>
                                        </p:tav>
                                      </p:tavLst>
                                    </p:anim>
                                    <p:animEffect transition="in" filter="fade">
                                      <p:cBhvr>
                                        <p:cTn id="51" dur="500"/>
                                        <p:tgtEl>
                                          <p:spTgt spid="26"/>
                                        </p:tgtEl>
                                      </p:cBhvr>
                                    </p:animEffect>
                                  </p:childTnLst>
                                </p:cTn>
                              </p:par>
                              <p:par>
                                <p:cTn id="52" presetID="2" presetClass="entr" presetSubtype="4" fill="hold" grpId="0" nodeType="withEffect">
                                  <p:stCondLst>
                                    <p:cond delay="0"/>
                                  </p:stCondLst>
                                  <p:childTnLst>
                                    <p:set>
                                      <p:cBhvr>
                                        <p:cTn id="53" dur="1" fill="hold">
                                          <p:stCondLst>
                                            <p:cond delay="0"/>
                                          </p:stCondLst>
                                        </p:cTn>
                                        <p:tgtEl>
                                          <p:spTgt spid="25"/>
                                        </p:tgtEl>
                                        <p:attrNameLst>
                                          <p:attrName>style.visibility</p:attrName>
                                        </p:attrNameLst>
                                      </p:cBhvr>
                                      <p:to>
                                        <p:strVal val="visible"/>
                                      </p:to>
                                    </p:set>
                                    <p:anim calcmode="lin" valueType="num">
                                      <p:cBhvr additive="base">
                                        <p:cTn id="54" dur="500" fill="hold"/>
                                        <p:tgtEl>
                                          <p:spTgt spid="25"/>
                                        </p:tgtEl>
                                        <p:attrNameLst>
                                          <p:attrName>ppt_x</p:attrName>
                                        </p:attrNameLst>
                                      </p:cBhvr>
                                      <p:tavLst>
                                        <p:tav tm="0">
                                          <p:val>
                                            <p:strVal val="#ppt_x"/>
                                          </p:val>
                                        </p:tav>
                                        <p:tav tm="100000">
                                          <p:val>
                                            <p:strVal val="#ppt_x"/>
                                          </p:val>
                                        </p:tav>
                                      </p:tavLst>
                                    </p:anim>
                                    <p:anim calcmode="lin" valueType="num">
                                      <p:cBhvr additive="base">
                                        <p:cTn id="55"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92544" y="116632"/>
            <a:ext cx="1013088" cy="433951"/>
          </a:xfrm>
          <a:prstGeom prst="rect">
            <a:avLst/>
          </a:prstGeom>
        </p:spPr>
      </p:pic>
      <p:sp>
        <p:nvSpPr>
          <p:cNvPr id="9" name="矩形 8"/>
          <p:cNvSpPr/>
          <p:nvPr/>
        </p:nvSpPr>
        <p:spPr>
          <a:xfrm>
            <a:off x="153068" y="1070150"/>
            <a:ext cx="1334420" cy="5311178"/>
          </a:xfrm>
          <a:prstGeom prst="rect">
            <a:avLst/>
          </a:prstGeom>
          <a:solidFill>
            <a:srgbClr val="0CA678"/>
          </a:solidFill>
          <a:ln>
            <a:noFill/>
          </a:ln>
          <a:effectLst>
            <a:outerShdw blurRad="50800" dist="38100" dir="2700000" algn="tl" rotWithShape="0">
              <a:srgbClr val="0CA67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黑体" charset="-122"/>
              <a:ea typeface="华文黑体" charset="-122"/>
            </a:endParaRPr>
          </a:p>
        </p:txBody>
      </p:sp>
      <p:sp>
        <p:nvSpPr>
          <p:cNvPr id="10" name="文本框 2"/>
          <p:cNvSpPr txBox="1"/>
          <p:nvPr/>
        </p:nvSpPr>
        <p:spPr>
          <a:xfrm>
            <a:off x="153068" y="2566099"/>
            <a:ext cx="1334420" cy="2062103"/>
          </a:xfrm>
          <a:prstGeom prst="rect">
            <a:avLst/>
          </a:prstGeom>
          <a:noFill/>
        </p:spPr>
        <p:txBody>
          <a:bodyPr wrap="square" rtlCol="0">
            <a:spAutoFit/>
          </a:bodyPr>
          <a:lstStyle/>
          <a:p>
            <a:pPr marL="285750" indent="-285750" algn="just">
              <a:buFont typeface="Arial" panose="020B0604020202020204" pitchFamily="34" charset="0"/>
              <a:buChar char="•"/>
            </a:pPr>
            <a:r>
              <a:rPr lang="zh-CN"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rPr>
              <a:t>岗位职责说明书</a:t>
            </a:r>
          </a:p>
          <a:p>
            <a:pPr marL="285750" indent="-285750" algn="just">
              <a:buFont typeface="Arial" panose="020B0604020202020204" pitchFamily="34" charset="0"/>
              <a:buChar char="•"/>
            </a:pP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胜任力模型</a:t>
            </a:r>
          </a:p>
          <a:p>
            <a:pPr marL="285750" indent="-285750" algn="just">
              <a:buFont typeface="Arial" panose="020B0604020202020204" pitchFamily="34" charset="0"/>
              <a:buChar char="•"/>
            </a:pPr>
            <a:r>
              <a:rPr lang="zh-CN" altLang="zh-CN" sz="1600" kern="100" dirty="0">
                <a:solidFill>
                  <a:schemeClr val="bg1">
                    <a:lumMod val="85000"/>
                  </a:schemeClr>
                </a:solidFill>
                <a:effectLst/>
                <a:latin typeface="等线" panose="02010600030101010101" pitchFamily="2" charset="-122"/>
                <a:ea typeface="等线" panose="02010600030101010101" pitchFamily="2" charset="-122"/>
                <a:cs typeface="Times New Roman" panose="02020603050405020304" pitchFamily="18" charset="0"/>
              </a:rPr>
              <a:t>培养体系 </a:t>
            </a:r>
            <a:endParaRPr lang="en-US" altLang="zh-CN" sz="1600" kern="100" dirty="0">
              <a:solidFill>
                <a:schemeClr val="bg1">
                  <a:lumMod val="85000"/>
                </a:schemeClr>
              </a:solidFill>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600" kern="100" dirty="0">
                <a:solidFill>
                  <a:schemeClr val="bg1">
                    <a:lumMod val="85000"/>
                  </a:schemeClr>
                </a:solidFill>
                <a:effectLst/>
                <a:latin typeface="等线" panose="02010600030101010101" pitchFamily="2" charset="-122"/>
                <a:ea typeface="等线" panose="02010600030101010101" pitchFamily="2" charset="-122"/>
                <a:cs typeface="Times New Roman" panose="02020603050405020304" pitchFamily="18" charset="0"/>
              </a:rPr>
              <a:t>职级体系</a:t>
            </a:r>
            <a:endParaRPr lang="en-US" altLang="zh-CN" sz="1600" kern="100" dirty="0">
              <a:solidFill>
                <a:schemeClr val="bg1">
                  <a:lumMod val="85000"/>
                </a:schemeClr>
              </a:solidFill>
              <a:latin typeface="等线" panose="02010600030101010101" pitchFamily="2" charset="-122"/>
              <a:ea typeface="等线" panose="0201060003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600" kern="100" dirty="0">
                <a:solidFill>
                  <a:schemeClr val="bg1">
                    <a:lumMod val="85000"/>
                  </a:schemeClr>
                </a:solidFill>
                <a:effectLst/>
                <a:latin typeface="等线" panose="02010600030101010101" pitchFamily="2" charset="-122"/>
                <a:ea typeface="等线" panose="02010600030101010101" pitchFamily="2" charset="-122"/>
                <a:cs typeface="Times New Roman" panose="02020603050405020304" pitchFamily="18" charset="0"/>
              </a:rPr>
              <a:t>绩效</a:t>
            </a:r>
          </a:p>
          <a:p>
            <a:pPr marL="285750" indent="-285750" algn="just">
              <a:buFont typeface="Arial" panose="020B0604020202020204" pitchFamily="34" charset="0"/>
              <a:buChar char="•"/>
            </a:pPr>
            <a:r>
              <a:rPr lang="zh-CN" altLang="zh-CN" sz="1600" kern="100" dirty="0">
                <a:solidFill>
                  <a:schemeClr val="bg1">
                    <a:lumMod val="85000"/>
                  </a:schemeClr>
                </a:solidFill>
                <a:effectLst/>
                <a:latin typeface="等线" panose="02010600030101010101" pitchFamily="2" charset="-122"/>
                <a:ea typeface="等线" panose="02010600030101010101" pitchFamily="2" charset="-122"/>
                <a:cs typeface="Times New Roman" panose="02020603050405020304" pitchFamily="18" charset="0"/>
              </a:rPr>
              <a:t>应用</a:t>
            </a:r>
            <a:endParaRPr lang="zh-CN" altLang="en-US" sz="1600" dirty="0">
              <a:solidFill>
                <a:schemeClr val="bg1">
                  <a:lumMod val="85000"/>
                </a:schemeClr>
              </a:solidFill>
              <a:latin typeface="幼圆" panose="02010509060101010101" pitchFamily="49" charset="-122"/>
              <a:ea typeface="幼圆" panose="02010509060101010101" pitchFamily="49" charset="-122"/>
            </a:endParaRPr>
          </a:p>
        </p:txBody>
      </p:sp>
      <p:sp>
        <p:nvSpPr>
          <p:cNvPr id="2" name="文本框 1"/>
          <p:cNvSpPr txBox="1"/>
          <p:nvPr/>
        </p:nvSpPr>
        <p:spPr>
          <a:xfrm>
            <a:off x="2580640" y="1950085"/>
            <a:ext cx="8733790" cy="2799715"/>
          </a:xfrm>
          <a:prstGeom prst="rect">
            <a:avLst/>
          </a:prstGeom>
          <a:noFill/>
        </p:spPr>
        <p:txBody>
          <a:bodyPr wrap="square" rtlCol="0">
            <a:spAutoFit/>
          </a:bodyPr>
          <a:lstStyle/>
          <a:p>
            <a:pPr algn="l"/>
            <a:r>
              <a:rPr lang="zh-CN" altLang="en-US" sz="3200" dirty="0" smtClean="0">
                <a:latin typeface="幼圆" panose="02010509060101010101" pitchFamily="49" charset="-122"/>
                <a:ea typeface="幼圆" panose="02010509060101010101" pitchFamily="49" charset="-122"/>
              </a:rPr>
              <a:t>分享讨论：</a:t>
            </a:r>
          </a:p>
          <a:p>
            <a:pPr algn="l"/>
            <a:endParaRPr lang="zh-CN" altLang="en-US" sz="3200" dirty="0" smtClean="0">
              <a:latin typeface="幼圆" panose="02010509060101010101" pitchFamily="49" charset="-122"/>
              <a:ea typeface="幼圆" panose="02010509060101010101" pitchFamily="49" charset="-122"/>
            </a:endParaRPr>
          </a:p>
          <a:p>
            <a:pPr algn="l"/>
            <a:r>
              <a:rPr lang="zh-CN" altLang="en-US" sz="2800" dirty="0" smtClean="0">
                <a:latin typeface="幼圆" panose="02010509060101010101" pitchFamily="49" charset="-122"/>
                <a:ea typeface="幼圆" panose="02010509060101010101" pitchFamily="49" charset="-122"/>
              </a:rPr>
              <a:t>作为管理者，或者即将要成为管理者的你，现在是如何识别团队成员或带教成员的能力差距，或者你认为应该怎样识别，是否有更好的建议，你们部门是否也有类似的胜任力模型？</a:t>
            </a:r>
          </a:p>
        </p:txBody>
      </p:sp>
    </p:spTree>
  </p:cSld>
  <p:clrMapOvr>
    <a:masterClrMapping/>
  </p:clrMapOvr>
  <p:transition spd="slow" advTm="0">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952500" y="0"/>
            <a:ext cx="10287000" cy="6858000"/>
          </a:xfrm>
          <a:prstGeom prst="rect">
            <a:avLst/>
          </a:prstGeom>
        </p:spPr>
      </p:pic>
      <p:pic>
        <p:nvPicPr>
          <p:cNvPr id="4" name="图片 3" descr="C:\Users\meng\Desktop\500811203.jpg500811203"/>
          <p:cNvPicPr>
            <a:picLocks noChangeAspect="1"/>
          </p:cNvPicPr>
          <p:nvPr/>
        </p:nvPicPr>
        <p:blipFill>
          <a:blip r:embed="rId4"/>
          <a:srcRect/>
          <a:stretch>
            <a:fillRect/>
          </a:stretch>
        </p:blipFill>
        <p:spPr>
          <a:xfrm>
            <a:off x="-10160" y="-635"/>
            <a:ext cx="12214225" cy="6858635"/>
          </a:xfrm>
          <a:prstGeom prst="rect">
            <a:avLst/>
          </a:prstGeom>
        </p:spPr>
      </p:pic>
      <p:sp>
        <p:nvSpPr>
          <p:cNvPr id="5" name="矩形 4"/>
          <p:cNvSpPr/>
          <p:nvPr/>
        </p:nvSpPr>
        <p:spPr>
          <a:xfrm>
            <a:off x="153068" y="1070150"/>
            <a:ext cx="1549400" cy="4717701"/>
          </a:xfrm>
          <a:prstGeom prst="rect">
            <a:avLst/>
          </a:prstGeom>
          <a:solidFill>
            <a:srgbClr val="0CA678"/>
          </a:solidFill>
          <a:ln>
            <a:noFill/>
          </a:ln>
          <a:effectLst>
            <a:outerShdw blurRad="50800" dist="38100" dir="2700000" algn="tl" rotWithShape="0">
              <a:srgbClr val="0CA67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黑体" charset="-122"/>
              <a:ea typeface="华文黑体" charset="-122"/>
            </a:endParaRPr>
          </a:p>
        </p:txBody>
      </p:sp>
      <p:sp>
        <p:nvSpPr>
          <p:cNvPr id="6" name="矩形 5"/>
          <p:cNvSpPr/>
          <p:nvPr/>
        </p:nvSpPr>
        <p:spPr>
          <a:xfrm>
            <a:off x="1694935" y="1057153"/>
            <a:ext cx="3460750" cy="4715934"/>
          </a:xfrm>
          <a:prstGeom prst="rect">
            <a:avLst/>
          </a:prstGeom>
          <a:solidFill>
            <a:schemeClr val="bg1"/>
          </a:solidFill>
          <a:ln>
            <a:noFill/>
          </a:ln>
          <a:effectLst>
            <a:outerShdw blurRad="50800" dist="38100" dir="2700000" algn="tl" rotWithShape="0">
              <a:srgbClr val="0CA67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黑体" charset="-122"/>
              <a:ea typeface="华文黑体" charset="-122"/>
            </a:endParaRPr>
          </a:p>
        </p:txBody>
      </p:sp>
      <p:sp>
        <p:nvSpPr>
          <p:cNvPr id="8" name="文本框 7"/>
          <p:cNvSpPr txBox="1"/>
          <p:nvPr/>
        </p:nvSpPr>
        <p:spPr>
          <a:xfrm>
            <a:off x="1661767" y="2564904"/>
            <a:ext cx="3460750" cy="584775"/>
          </a:xfrm>
          <a:prstGeom prst="rect">
            <a:avLst/>
          </a:prstGeom>
          <a:noFill/>
        </p:spPr>
        <p:txBody>
          <a:bodyPr wrap="square" rtlCol="0">
            <a:spAutoFit/>
          </a:bodyPr>
          <a:lstStyle/>
          <a:p>
            <a:pPr algn="ctr"/>
            <a:r>
              <a:rPr lang="zh-CN" altLang="en-US" sz="3200" dirty="0"/>
              <a:t>培养体系 </a:t>
            </a:r>
          </a:p>
        </p:txBody>
      </p:sp>
      <p:sp>
        <p:nvSpPr>
          <p:cNvPr id="9" name="文本框 8"/>
          <p:cNvSpPr txBox="1"/>
          <p:nvPr/>
        </p:nvSpPr>
        <p:spPr>
          <a:xfrm>
            <a:off x="952500" y="1743199"/>
            <a:ext cx="2439642" cy="461665"/>
          </a:xfrm>
          <a:prstGeom prst="rect">
            <a:avLst/>
          </a:prstGeom>
          <a:noFill/>
        </p:spPr>
        <p:txBody>
          <a:bodyPr wrap="square" rtlCol="0">
            <a:spAutoFit/>
          </a:bodyPr>
          <a:lstStyle/>
          <a:p>
            <a:r>
              <a:rPr lang="en-US" altLang="zh-CN" sz="2400" dirty="0">
                <a:solidFill>
                  <a:schemeClr val="bg1"/>
                </a:solidFill>
                <a:latin typeface="华文黑体" charset="-122"/>
                <a:ea typeface="华文黑体" charset="-122"/>
              </a:rPr>
              <a:t>PART </a:t>
            </a:r>
            <a:r>
              <a:rPr lang="en-US" altLang="zh-CN" sz="2400" dirty="0">
                <a:solidFill>
                  <a:srgbClr val="0CA678"/>
                </a:solidFill>
                <a:latin typeface="华文黑体" charset="-122"/>
                <a:ea typeface="华文黑体" charset="-122"/>
              </a:rPr>
              <a:t>THREE</a:t>
            </a:r>
            <a:endParaRPr lang="zh-CN" altLang="en-US" sz="2400" dirty="0">
              <a:solidFill>
                <a:srgbClr val="0CA678"/>
              </a:solidFill>
              <a:latin typeface="华文黑体" charset="-122"/>
              <a:ea typeface="华文黑体" charset="-122"/>
            </a:endParaRPr>
          </a:p>
        </p:txBody>
      </p:sp>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92544" y="116632"/>
            <a:ext cx="1013088" cy="433951"/>
          </a:xfrm>
          <a:prstGeom prst="rect">
            <a:avLst/>
          </a:prstGeom>
        </p:spPr>
      </p:pic>
      <p:sp>
        <p:nvSpPr>
          <p:cNvPr id="10" name="TextBox 9"/>
          <p:cNvSpPr txBox="1"/>
          <p:nvPr/>
        </p:nvSpPr>
        <p:spPr>
          <a:xfrm>
            <a:off x="2385316" y="3447812"/>
            <a:ext cx="1654078" cy="369332"/>
          </a:xfrm>
          <a:prstGeom prst="rect">
            <a:avLst/>
          </a:prstGeom>
          <a:noFill/>
        </p:spPr>
        <p:txBody>
          <a:bodyPr wrap="square" rtlCol="0">
            <a:spAutoFit/>
          </a:bodyPr>
          <a:lstStyle/>
          <a:p>
            <a:r>
              <a:rPr lang="zh-CN" altLang="en-US" dirty="0">
                <a:latin typeface="幼圆" panose="02010509060101010101" pitchFamily="49" charset="-122"/>
                <a:ea typeface="幼圆" panose="02010509060101010101" pitchFamily="49" charset="-122"/>
              </a:rPr>
              <a:t>缩短能力差距</a:t>
            </a: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42"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952500" y="0"/>
            <a:ext cx="10287000" cy="6858000"/>
          </a:xfrm>
          <a:prstGeom prst="rect">
            <a:avLst/>
          </a:prstGeom>
        </p:spPr>
      </p:pic>
      <p:pic>
        <p:nvPicPr>
          <p:cNvPr id="4" name="图片 3" descr="C:\Users\meng\Desktop\500811203.jpg500811203"/>
          <p:cNvPicPr>
            <a:picLocks noChangeAspect="1"/>
          </p:cNvPicPr>
          <p:nvPr/>
        </p:nvPicPr>
        <p:blipFill>
          <a:blip r:embed="rId4"/>
          <a:srcRect/>
          <a:stretch>
            <a:fillRect/>
          </a:stretch>
        </p:blipFill>
        <p:spPr>
          <a:xfrm>
            <a:off x="-10160" y="-635"/>
            <a:ext cx="12214225" cy="6858635"/>
          </a:xfrm>
          <a:prstGeom prst="rect">
            <a:avLst/>
          </a:prstGeom>
        </p:spPr>
      </p:pic>
      <p:sp>
        <p:nvSpPr>
          <p:cNvPr id="5" name="矩形 4"/>
          <p:cNvSpPr/>
          <p:nvPr/>
        </p:nvSpPr>
        <p:spPr>
          <a:xfrm>
            <a:off x="153068" y="1070150"/>
            <a:ext cx="1549400" cy="4717701"/>
          </a:xfrm>
          <a:prstGeom prst="rect">
            <a:avLst/>
          </a:prstGeom>
          <a:solidFill>
            <a:srgbClr val="0CA678"/>
          </a:solidFill>
          <a:ln>
            <a:noFill/>
          </a:ln>
          <a:effectLst>
            <a:outerShdw blurRad="50800" dist="38100" dir="2700000" algn="tl" rotWithShape="0">
              <a:srgbClr val="0CA67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黑体" charset="-122"/>
              <a:ea typeface="华文黑体" charset="-122"/>
            </a:endParaRPr>
          </a:p>
        </p:txBody>
      </p:sp>
      <p:sp>
        <p:nvSpPr>
          <p:cNvPr id="6" name="矩形 5"/>
          <p:cNvSpPr/>
          <p:nvPr/>
        </p:nvSpPr>
        <p:spPr>
          <a:xfrm>
            <a:off x="1694935" y="1057153"/>
            <a:ext cx="3460750" cy="4715934"/>
          </a:xfrm>
          <a:prstGeom prst="rect">
            <a:avLst/>
          </a:prstGeom>
          <a:solidFill>
            <a:schemeClr val="bg1"/>
          </a:solidFill>
          <a:ln>
            <a:noFill/>
          </a:ln>
          <a:effectLst>
            <a:outerShdw blurRad="50800" dist="38100" dir="2700000" algn="tl" rotWithShape="0">
              <a:srgbClr val="0CA67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黑体" charset="-122"/>
              <a:ea typeface="华文黑体" charset="-122"/>
            </a:endParaRPr>
          </a:p>
        </p:txBody>
      </p:sp>
      <p:sp>
        <p:nvSpPr>
          <p:cNvPr id="8" name="文本框 7"/>
          <p:cNvSpPr txBox="1"/>
          <p:nvPr/>
        </p:nvSpPr>
        <p:spPr>
          <a:xfrm>
            <a:off x="1661767" y="2564904"/>
            <a:ext cx="3460750" cy="584775"/>
          </a:xfrm>
          <a:prstGeom prst="rect">
            <a:avLst/>
          </a:prstGeom>
          <a:noFill/>
        </p:spPr>
        <p:txBody>
          <a:bodyPr wrap="square" rtlCol="0">
            <a:spAutoFit/>
          </a:bodyPr>
          <a:lstStyle/>
          <a:p>
            <a:pPr algn="ctr"/>
            <a:r>
              <a:rPr lang="zh-CN" altLang="en-US" sz="3200" dirty="0"/>
              <a:t>职级体系</a:t>
            </a:r>
          </a:p>
        </p:txBody>
      </p:sp>
      <p:sp>
        <p:nvSpPr>
          <p:cNvPr id="9" name="文本框 8"/>
          <p:cNvSpPr txBox="1"/>
          <p:nvPr/>
        </p:nvSpPr>
        <p:spPr>
          <a:xfrm>
            <a:off x="952500" y="1743199"/>
            <a:ext cx="2439642" cy="461665"/>
          </a:xfrm>
          <a:prstGeom prst="rect">
            <a:avLst/>
          </a:prstGeom>
          <a:noFill/>
        </p:spPr>
        <p:txBody>
          <a:bodyPr wrap="square" rtlCol="0">
            <a:spAutoFit/>
          </a:bodyPr>
          <a:lstStyle/>
          <a:p>
            <a:r>
              <a:rPr lang="en-US" altLang="zh-CN" sz="2400" dirty="0">
                <a:solidFill>
                  <a:schemeClr val="bg1"/>
                </a:solidFill>
                <a:latin typeface="华文黑体" charset="-122"/>
                <a:ea typeface="华文黑体" charset="-122"/>
              </a:rPr>
              <a:t>PART </a:t>
            </a:r>
            <a:r>
              <a:rPr lang="en-US" altLang="zh-CN" sz="2400" dirty="0">
                <a:solidFill>
                  <a:srgbClr val="0CA678"/>
                </a:solidFill>
                <a:latin typeface="华文黑体" charset="-122"/>
                <a:ea typeface="华文黑体" charset="-122"/>
              </a:rPr>
              <a:t>FOUR</a:t>
            </a:r>
            <a:endParaRPr lang="zh-CN" altLang="en-US" sz="2400" dirty="0">
              <a:solidFill>
                <a:srgbClr val="0CA678"/>
              </a:solidFill>
              <a:latin typeface="华文黑体" charset="-122"/>
              <a:ea typeface="华文黑体" charset="-122"/>
            </a:endParaRPr>
          </a:p>
        </p:txBody>
      </p:sp>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92544" y="116632"/>
            <a:ext cx="1013088" cy="433951"/>
          </a:xfrm>
          <a:prstGeom prst="rect">
            <a:avLst/>
          </a:prstGeom>
        </p:spPr>
      </p:pic>
      <p:sp>
        <p:nvSpPr>
          <p:cNvPr id="10" name="TextBox 9"/>
          <p:cNvSpPr txBox="1"/>
          <p:nvPr/>
        </p:nvSpPr>
        <p:spPr>
          <a:xfrm>
            <a:off x="2392860" y="3433185"/>
            <a:ext cx="2406995" cy="369332"/>
          </a:xfrm>
          <a:prstGeom prst="rect">
            <a:avLst/>
          </a:prstGeom>
          <a:noFill/>
        </p:spPr>
        <p:txBody>
          <a:bodyPr wrap="square" rtlCol="0">
            <a:spAutoFit/>
          </a:bodyPr>
          <a:lstStyle/>
          <a:p>
            <a:r>
              <a:rPr lang="zh-CN" altLang="en-US" dirty="0">
                <a:latin typeface="幼圆" panose="02010509060101010101" pitchFamily="49" charset="-122"/>
                <a:ea typeface="幼圆" panose="02010509060101010101" pitchFamily="49" charset="-122"/>
              </a:rPr>
              <a:t>满足团队成长需要</a:t>
            </a: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42"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3.2.0"/>
</p:tagLst>
</file>

<file path=ppt/tags/tag10.xml><?xml version="1.0" encoding="utf-8"?>
<p:tagLst xmlns:a="http://schemas.openxmlformats.org/drawingml/2006/main" xmlns:r="http://schemas.openxmlformats.org/officeDocument/2006/relationships" xmlns:p="http://schemas.openxmlformats.org/presentationml/2006/main">
  <p:tag name="MH" val="20170602145253"/>
  <p:tag name="MH_LIBRARY" val="GRAPHIC"/>
  <p:tag name="MH_TYPE" val="PageTitle"/>
  <p:tag name="MH_ORDER" val="PageTitle"/>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1"/>
  <p:tag name="KSO_WM_UNIT_ID" val="custom20205430_14*h_i*1_1"/>
  <p:tag name="KSO_WM_TEMPLATE_CATEGORY" val="custom"/>
  <p:tag name="KSO_WM_TEMPLATE_INDEX" val="20205430"/>
  <p:tag name="KSO_WM_UNIT_LAYERLEVEL" val="1_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custom20205430_14*h_f*1_1"/>
  <p:tag name="KSO_WM_TEMPLATE_CATEGORY" val="custom"/>
  <p:tag name="KSO_WM_TEMPLATE_INDEX" val="20205430"/>
  <p:tag name="KSO_WM_UNIT_LAYERLEVEL" val="1_1"/>
  <p:tag name="KSO_WM_TAG_VERSION" val="1.0"/>
  <p:tag name="KSO_WM_BEAUTIFY_FLAG" val="#wm#"/>
  <p:tag name="KSO_WM_UNIT_PRESET_TEXT" val="单击此处添加文本"/>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2"/>
  <p:tag name="KSO_WM_UNIT_ID" val="custom20205430_14*h_i*1_2"/>
  <p:tag name="KSO_WM_TEMPLATE_CATEGORY" val="custom"/>
  <p:tag name="KSO_WM_TEMPLATE_INDEX" val="20205430"/>
  <p:tag name="KSO_WM_UNIT_LAYERLEVEL" val="1_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MH" val="20170602143237"/>
  <p:tag name="MH_LIBRARY" val="GRAPHIC"/>
  <p:tag name="MH_TYPE" val="Text"/>
  <p:tag name="MH_ORDER" val="1"/>
</p:tagLst>
</file>

<file path=ppt/tags/tag15.xml><?xml version="1.0" encoding="utf-8"?>
<p:tagLst xmlns:a="http://schemas.openxmlformats.org/drawingml/2006/main" xmlns:r="http://schemas.openxmlformats.org/officeDocument/2006/relationships" xmlns:p="http://schemas.openxmlformats.org/presentationml/2006/main">
  <p:tag name="MH" val="20170602143237"/>
  <p:tag name="MH_LIBRARY" val="GRAPHIC"/>
  <p:tag name="MH_TYPE" val="Text"/>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MH" val="20170602143144"/>
  <p:tag name="MH_LIBRARY" val="GRAPHIC"/>
  <p:tag name="MH_TYPE" val="Text"/>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ISLIDE.DIAGRAM" val="#248052;"/>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3_1"/>
  <p:tag name="KSO_WM_UNIT_ID" val="custom20205430_14*h_i*3_1"/>
  <p:tag name="KSO_WM_TEMPLATE_CATEGORY" val="custom"/>
  <p:tag name="KSO_WM_TEMPLATE_INDEX" val="20205430"/>
  <p:tag name="KSO_WM_UNIT_LAYERLEVEL" val="1_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3_1"/>
  <p:tag name="KSO_WM_UNIT_ID" val="custom20205430_14*h_a*3_1"/>
  <p:tag name="KSO_WM_TEMPLATE_CATEGORY" val="custom"/>
  <p:tag name="KSO_WM_TEMPLATE_INDEX" val="20205430"/>
  <p:tag name="KSO_WM_UNIT_LAYERLEVEL" val="1_1"/>
  <p:tag name="KSO_WM_TAG_VERSION" val="1.0"/>
  <p:tag name="KSO_WM_BEAUTIFY_FLAG" val="#wm#"/>
  <p:tag name="KSO_WM_UNIT_ISNUMDGMTITLE" val="0"/>
  <p:tag name="KSO_WM_UNIT_PRESET_TEXT" val="添加标题"/>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20.xml><?xml version="1.0" encoding="utf-8"?>
<p:tagLst xmlns:a="http://schemas.openxmlformats.org/drawingml/2006/main" xmlns:r="http://schemas.openxmlformats.org/officeDocument/2006/relationships"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3_1"/>
  <p:tag name="KSO_WM_UNIT_ID" val="custom20205430_14*h_f*3_1"/>
  <p:tag name="KSO_WM_TEMPLATE_CATEGORY" val="custom"/>
  <p:tag name="KSO_WM_TEMPLATE_INDEX" val="20205430"/>
  <p:tag name="KSO_WM_UNIT_LAYERLEVEL" val="1_1"/>
  <p:tag name="KSO_WM_TAG_VERSION" val="1.0"/>
  <p:tag name="KSO_WM_BEAUTIFY_FLAG" val="#wm#"/>
  <p:tag name="KSO_WM_UNIT_PRESET_TEXT" val="单击此处添加文本"/>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3_2"/>
  <p:tag name="KSO_WM_UNIT_ID" val="custom20205430_14*h_i*3_2"/>
  <p:tag name="KSO_WM_TEMPLATE_CATEGORY" val="custom"/>
  <p:tag name="KSO_WM_TEMPLATE_INDEX" val="20205430"/>
  <p:tag name="KSO_WM_UNIT_LAYERLEVEL" val="1_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1"/>
  <p:tag name="KSO_WM_UNIT_ID" val="custom20205430_14*h_i*1_1"/>
  <p:tag name="KSO_WM_TEMPLATE_CATEGORY" val="custom"/>
  <p:tag name="KSO_WM_TEMPLATE_INDEX" val="20205430"/>
  <p:tag name="KSO_WM_UNIT_LAYERLEVEL" val="1_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1_1"/>
  <p:tag name="KSO_WM_UNIT_ID" val="custom20205430_14*h_a*1_1"/>
  <p:tag name="KSO_WM_TEMPLATE_CATEGORY" val="custom"/>
  <p:tag name="KSO_WM_TEMPLATE_INDEX" val="20205430"/>
  <p:tag name="KSO_WM_UNIT_LAYERLEVEL" val="1_1"/>
  <p:tag name="KSO_WM_TAG_VERSION" val="1.0"/>
  <p:tag name="KSO_WM_BEAUTIFY_FLAG" val="#wm#"/>
  <p:tag name="KSO_WM_UNIT_ISNUMDGMTITLE" val="0"/>
  <p:tag name="KSO_WM_UNIT_PRESET_TEXT" val="添加标题"/>
</p:tagLst>
</file>

<file path=ppt/tags/tag24.xml><?xml version="1.0" encoding="utf-8"?>
<p:tagLst xmlns:a="http://schemas.openxmlformats.org/drawingml/2006/main" xmlns:r="http://schemas.openxmlformats.org/officeDocument/2006/relationships"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custom20205430_14*h_f*1_1"/>
  <p:tag name="KSO_WM_TEMPLATE_CATEGORY" val="custom"/>
  <p:tag name="KSO_WM_TEMPLATE_INDEX" val="20205430"/>
  <p:tag name="KSO_WM_UNIT_LAYERLEVEL" val="1_1"/>
  <p:tag name="KSO_WM_TAG_VERSION" val="1.0"/>
  <p:tag name="KSO_WM_BEAUTIFY_FLAG" val="#wm#"/>
  <p:tag name="KSO_WM_UNIT_PRESET_TEXT" val="单击此处添加文本"/>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2"/>
  <p:tag name="KSO_WM_UNIT_ID" val="custom20205430_14*h_i*1_2"/>
  <p:tag name="KSO_WM_TEMPLATE_CATEGORY" val="custom"/>
  <p:tag name="KSO_WM_TEMPLATE_INDEX" val="20205430"/>
  <p:tag name="KSO_WM_UNIT_LAYERLEVEL" val="1_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2_1"/>
  <p:tag name="KSO_WM_UNIT_ID" val="custom20205430_14*h_i*2_1"/>
  <p:tag name="KSO_WM_TEMPLATE_CATEGORY" val="custom"/>
  <p:tag name="KSO_WM_TEMPLATE_INDEX" val="20205430"/>
  <p:tag name="KSO_WM_UNIT_LAYERLEVEL" val="1_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2_1"/>
  <p:tag name="KSO_WM_UNIT_ID" val="custom20205430_14*h_a*2_1"/>
  <p:tag name="KSO_WM_TEMPLATE_CATEGORY" val="custom"/>
  <p:tag name="KSO_WM_TEMPLATE_INDEX" val="20205430"/>
  <p:tag name="KSO_WM_UNIT_LAYERLEVEL" val="1_1"/>
  <p:tag name="KSO_WM_TAG_VERSION" val="1.0"/>
  <p:tag name="KSO_WM_BEAUTIFY_FLAG" val="#wm#"/>
  <p:tag name="KSO_WM_UNIT_ISNUMDGMTITLE" val="0"/>
  <p:tag name="KSO_WM_UNIT_PRESET_TEXT" val="添加标题"/>
</p:tagLst>
</file>

<file path=ppt/tags/tag28.xml><?xml version="1.0" encoding="utf-8"?>
<p:tagLst xmlns:a="http://schemas.openxmlformats.org/drawingml/2006/main" xmlns:r="http://schemas.openxmlformats.org/officeDocument/2006/relationships"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2_1"/>
  <p:tag name="KSO_WM_UNIT_ID" val="custom20205430_14*h_f*2_1"/>
  <p:tag name="KSO_WM_TEMPLATE_CATEGORY" val="custom"/>
  <p:tag name="KSO_WM_TEMPLATE_INDEX" val="20205430"/>
  <p:tag name="KSO_WM_UNIT_LAYERLEVEL" val="1_1"/>
  <p:tag name="KSO_WM_TAG_VERSION" val="1.0"/>
  <p:tag name="KSO_WM_BEAUTIFY_FLAG" val="#wm#"/>
  <p:tag name="KSO_WM_UNIT_PRESET_TEXT" val="单击此处添加文本"/>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2_2"/>
  <p:tag name="KSO_WM_UNIT_ID" val="custom20205430_14*h_i*2_2"/>
  <p:tag name="KSO_WM_TEMPLATE_CATEGORY" val="custom"/>
  <p:tag name="KSO_WM_TEMPLATE_INDEX" val="20205430"/>
  <p:tag name="KSO_WM_UNIT_LAYERLEVEL" val="1_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PA" val="v3.2.0"/>
</p:tagLst>
</file>

<file path=ppt/tags/tag4.xml><?xml version="1.0" encoding="utf-8"?>
<p:tagLst xmlns:a="http://schemas.openxmlformats.org/drawingml/2006/main" xmlns:r="http://schemas.openxmlformats.org/officeDocument/2006/relationships" xmlns:p="http://schemas.openxmlformats.org/presentationml/2006/main">
  <p:tag name="PA" val="v3.2.0"/>
</p:tagLst>
</file>

<file path=ppt/tags/tag5.xml><?xml version="1.0" encoding="utf-8"?>
<p:tagLst xmlns:a="http://schemas.openxmlformats.org/drawingml/2006/main" xmlns:r="http://schemas.openxmlformats.org/officeDocument/2006/relationships" xmlns:p="http://schemas.openxmlformats.org/presentationml/2006/main">
  <p:tag name="PA" val="v3.2.0"/>
</p:tagLst>
</file>

<file path=ppt/tags/tag6.xml><?xml version="1.0" encoding="utf-8"?>
<p:tagLst xmlns:a="http://schemas.openxmlformats.org/drawingml/2006/main" xmlns:r="http://schemas.openxmlformats.org/officeDocument/2006/relationships" xmlns:p="http://schemas.openxmlformats.org/presentationml/2006/main">
  <p:tag name="PA" val="v3.2.0"/>
</p:tagLst>
</file>

<file path=ppt/tags/tag7.xml><?xml version="1.0" encoding="utf-8"?>
<p:tagLst xmlns:a="http://schemas.openxmlformats.org/drawingml/2006/main" xmlns:r="http://schemas.openxmlformats.org/officeDocument/2006/relationships" xmlns:p="http://schemas.openxmlformats.org/presentationml/2006/main">
  <p:tag name="PA" val="v3.2.0"/>
</p:tagLst>
</file>

<file path=ppt/tags/tag8.xml><?xml version="1.0" encoding="utf-8"?>
<p:tagLst xmlns:a="http://schemas.openxmlformats.org/drawingml/2006/main" xmlns:r="http://schemas.openxmlformats.org/officeDocument/2006/relationships" xmlns:p="http://schemas.openxmlformats.org/presentationml/2006/main">
  <p:tag name="MH" val="20170602143155"/>
  <p:tag name="MH_LIBRARY" val="GRAPHIC"/>
  <p:tag name="MH_TYPE" val="Text"/>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70602145253"/>
  <p:tag name="MH_LIBRARY" val="GRAPHIC"/>
  <p:tag name="MH_TYPE" val="Text"/>
  <p:tag name="MH_ORDER"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
      <a:majorFont>
        <a:latin typeface="Arial"/>
        <a:ea typeface="微软雅黑"/>
        <a:cs typeface=""/>
      </a:majorFont>
      <a:minorFont>
        <a:latin typeface="Arial Unicode MS"/>
        <a:ea typeface="思源黑体 CN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defRPr sz="3600" dirty="0" smtClean="0">
            <a:latin typeface="幼圆" panose="02010509060101010101" pitchFamily="49" charset="-122"/>
            <a:ea typeface="幼圆" panose="02010509060101010101" pitchFamily="49" charset="-122"/>
          </a:defRPr>
        </a:defPPr>
      </a:lst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1582</Words>
  <Application>Microsoft Office PowerPoint</Application>
  <PresentationFormat>自定义</PresentationFormat>
  <Paragraphs>343</Paragraphs>
  <Slides>31</Slides>
  <Notes>30</Notes>
  <HiddenSlides>0</HiddenSlides>
  <MMClips>0</MMClips>
  <ScaleCrop>false</ScaleCrop>
  <HeadingPairs>
    <vt:vector size="4" baseType="variant">
      <vt:variant>
        <vt:lpstr>主题</vt:lpstr>
      </vt:variant>
      <vt:variant>
        <vt:i4>1</vt:i4>
      </vt:variant>
      <vt:variant>
        <vt:lpstr>幻灯片标题</vt:lpstr>
      </vt:variant>
      <vt:variant>
        <vt:i4>31</vt:i4>
      </vt:variant>
    </vt:vector>
  </HeadingPairs>
  <TitlesOfParts>
    <vt:vector size="32"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244</dc:title>
  <dc:creator>Ben</dc:creator>
  <cp:lastModifiedBy>SAIO-PC</cp:lastModifiedBy>
  <cp:revision>617</cp:revision>
  <dcterms:created xsi:type="dcterms:W3CDTF">2016-07-03T02:34:00Z</dcterms:created>
  <dcterms:modified xsi:type="dcterms:W3CDTF">2020-08-19T02:49:59Z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2052-11.1.0.9828</vt:lpwstr>
  </property>
</Properties>
</file>